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65" r:id="rId3"/>
    <p:sldId id="277" r:id="rId4"/>
    <p:sldId id="270" r:id="rId5"/>
    <p:sldId id="268" r:id="rId6"/>
    <p:sldId id="275" r:id="rId7"/>
    <p:sldId id="279" r:id="rId8"/>
    <p:sldId id="280" r:id="rId9"/>
    <p:sldId id="276" r:id="rId10"/>
    <p:sldId id="266" r:id="rId11"/>
    <p:sldId id="267" r:id="rId12"/>
    <p:sldId id="271" r:id="rId13"/>
  </p:sldIdLst>
  <p:sldSz cx="9144000" cy="6858000" type="screen4x3"/>
  <p:notesSz cx="6669088" cy="98726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61313" autoAdjust="0"/>
  </p:normalViewPr>
  <p:slideViewPr>
    <p:cSldViewPr>
      <p:cViewPr varScale="1">
        <p:scale>
          <a:sx n="70" d="100"/>
          <a:sy n="70" d="100"/>
        </p:scale>
        <p:origin x="27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32" y="108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515" cy="4956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002" y="1"/>
            <a:ext cx="2890514" cy="4956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85C6B-4E2B-42AC-9526-AFDE2B4B854F}" type="datetimeFigureOut">
              <a:rPr lang="nb-NO" smtClean="0"/>
              <a:t>14.11.2018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377045"/>
            <a:ext cx="2890515" cy="4956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002" y="9377045"/>
            <a:ext cx="2890514" cy="4956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E0D15-95D7-4DE8-8865-E4617EB617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1052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89938" cy="4936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36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CDBE1-2F11-4ED6-B761-C771C44BD930}" type="datetimeFigureOut">
              <a:rPr lang="nb-NO" smtClean="0"/>
              <a:t>14.11.2018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8712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689517"/>
            <a:ext cx="5335270" cy="4442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9377317"/>
            <a:ext cx="2889938" cy="4936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8" y="9377317"/>
            <a:ext cx="2889938" cy="4936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06D89-A184-4C55-BA60-A67B675F10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403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nb-NO" baseline="0" dirty="0"/>
          </a:p>
          <a:p>
            <a:endParaRPr lang="nb-NO" baseline="0" dirty="0"/>
          </a:p>
          <a:p>
            <a:r>
              <a:rPr lang="nb-NO" baseline="0" dirty="0"/>
              <a:t>Jeg skal si litt om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bakgrunn for Måltidsvenn, 1,2,3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visjon og mål, </a:t>
            </a:r>
          </a:p>
          <a:p>
            <a:endParaRPr lang="nb-NO" dirty="0"/>
          </a:p>
          <a:p>
            <a:r>
              <a:rPr lang="nb-NO" dirty="0"/>
              <a:t>1. I 2015 inviterte Landbruks- og matminister</a:t>
            </a:r>
            <a:r>
              <a:rPr lang="nb-NO" baseline="0" dirty="0"/>
              <a:t>en alle landets alders- og sykehjem til en nasjonal konkurranse med tema «</a:t>
            </a:r>
            <a:r>
              <a:rPr lang="nb-NO" b="1" baseline="0" dirty="0"/>
              <a:t>Gylne måltidsøyeblikk</a:t>
            </a:r>
            <a:r>
              <a:rPr lang="nb-NO" baseline="0" dirty="0"/>
              <a:t>». Konkurransen skulle rette oppmerksomheten mot maten og rammene rundt måltidet  og betydningen dette har for trivsel på institusjon. Resultatet av konkurransen var økt bevissthet om sammenhengen mellom måltid og </a:t>
            </a:r>
            <a:r>
              <a:rPr lang="nb-NO" b="1" baseline="0" dirty="0"/>
              <a:t>matlyst</a:t>
            </a:r>
            <a:r>
              <a:rPr lang="nb-NO" baseline="0" dirty="0"/>
              <a:t> (livslyst) og behovet for samarbeid mellom helsepersonell og kjøkken og </a:t>
            </a:r>
            <a:r>
              <a:rPr lang="nb-NO" b="1" baseline="0" dirty="0"/>
              <a:t>øke stoltheten for institusjonsmaten. </a:t>
            </a:r>
          </a:p>
          <a:p>
            <a:endParaRPr lang="nb-NO" baseline="0" dirty="0"/>
          </a:p>
          <a:p>
            <a:r>
              <a:rPr lang="nb-NO" baseline="0" dirty="0"/>
              <a:t>2. Gylne Måltidsøyeblikk ble fulgt opp i 2016, og denne gang var tema </a:t>
            </a:r>
            <a:r>
              <a:rPr lang="nb-NO" b="1" baseline="0" dirty="0"/>
              <a:t>brukermedvirkning og bevissthet  om lokalmat og brukernes involvering i valg av mat</a:t>
            </a:r>
            <a:r>
              <a:rPr lang="nb-NO" baseline="0" dirty="0"/>
              <a:t>. </a:t>
            </a:r>
          </a:p>
          <a:p>
            <a:r>
              <a:rPr lang="nb-NO" baseline="0" dirty="0"/>
              <a:t>Sammen med Utviklingssenteret for sykehjem og hjemmetjenester gjennomførte vi i 2016 en inspirasjonskonferanse med tema: Fra jord til bord – maten er mer enn du tror (bilde plansje 1.) Samtale om måltidet og matens betydning.</a:t>
            </a:r>
          </a:p>
          <a:p>
            <a:endParaRPr lang="nb-NO" baseline="0" dirty="0"/>
          </a:p>
          <a:p>
            <a:r>
              <a:rPr lang="nb-NO" baseline="0" dirty="0"/>
              <a:t>3. Fylkeslegen ønsket å rette oppmerksomheten mot </a:t>
            </a:r>
            <a:r>
              <a:rPr lang="nb-NO" b="1" baseline="0" dirty="0"/>
              <a:t>de hjemmeboende eldre, fordi de er en utsatt gruppe med tanke på underernæring</a:t>
            </a:r>
            <a:r>
              <a:rPr lang="nb-NO" baseline="0" dirty="0"/>
              <a:t>. Hvordan kan vi ta tak i den utfordringen. Det var da ideen om å få til Måltidsvenner – noen som kunne lage mat sammen med beboer, eller tilberede maten på en måte som ga økt matlyst og ikke minst være tilstede og skape det gode måltidsøyeblikket. Ha noen å spise sammen med.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06D89-A184-4C55-BA60-A67B675F10C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9399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06D89-A184-4C55-BA60-A67B675F10C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0680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06D89-A184-4C55-BA60-A67B675F10C6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9384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Noen vil nok si at dette har vi ikke tid til. Men hva med å snu tanken</a:t>
            </a:r>
            <a:r>
              <a:rPr lang="nb-NO" baseline="0" dirty="0"/>
              <a:t> å si: </a:t>
            </a:r>
          </a:p>
          <a:p>
            <a:endParaRPr lang="nb-NO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Kan matlaging/dekking av bord </a:t>
            </a:r>
            <a:r>
              <a:rPr lang="nb-NO" baseline="0" dirty="0" err="1"/>
              <a:t>osv</a:t>
            </a:r>
            <a:r>
              <a:rPr lang="nb-NO" baseline="0" dirty="0"/>
              <a:t> være en del av aktivitetene?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Istedenfor å varme opp mat for hver enkelt beboer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baseline="0" dirty="0"/>
              <a:t>kan et felleskap hvor matlukten skjerper appetitten,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baseline="0" dirty="0"/>
              <a:t>at flere spiser sammen spare dere for tid for å måtte følge opp om hver og en får i seg den maten de trenger.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nb-NO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Og økt trivsel gir kanskje mange flere helseeffekter på lang sikt. Mat og måltidet er god medisin for mer enn bare ernæring.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06D89-A184-4C55-BA60-A67B675F10C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606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Positive samarbeidspartnere er viktig!</a:t>
            </a:r>
          </a:p>
          <a:p>
            <a:r>
              <a:rPr lang="nb-NO" dirty="0"/>
              <a:t>Fikk med oss: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Utviklingssenteret for sykehjem og hjemmetjenester,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Horten kommune og Nykirke Bygdekvinnelag og lagde en prosjektbeskrivelse.</a:t>
            </a:r>
            <a:r>
              <a:rPr lang="nb-NO" baseline="0" dirty="0"/>
              <a:t> E</a:t>
            </a:r>
            <a:r>
              <a:rPr lang="nb-NO" dirty="0"/>
              <a:t>n arbeidsgruppe som skulle lage</a:t>
            </a:r>
            <a:r>
              <a:rPr lang="nb-NO" baseline="0" dirty="0"/>
              <a:t> en modell som kan være overførbar til andre kommuner.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Brukte mye tid i starten på å snakke om lokalmat/Fjordland, innkjøp ….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06D89-A184-4C55-BA60-A67B675F10C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50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06D89-A184-4C55-BA60-A67B675F10C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5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Informasjon og brukermedvirkning var viktig alt fra oppstarten.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Kvalitetssikring i alle ledd er viktig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Hvor</a:t>
            </a:r>
            <a:r>
              <a:rPr lang="nb-NO" baseline="0" dirty="0"/>
              <a:t> mye kan et måltid koste for brukerne?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baseline="0" dirty="0"/>
              <a:t>Vi tok utgangspunkt i hva en Fjordland koster, så bruker betaler kr 70,- pr middag. Det går fint å kjøpe inn gode norske råvarer innenfor det budsjettet.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Rutiner med kommunen om innkjøp av råvarer og brukerbetaling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06D89-A184-4C55-BA60-A67B675F10C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645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Du blir simpelhet sulten av å kjenne matlukt</a:t>
            </a:r>
          </a:p>
          <a:p>
            <a:endParaRPr lang="nb-NO" dirty="0"/>
          </a:p>
          <a:p>
            <a:r>
              <a:rPr lang="nb-NO" dirty="0"/>
              <a:t>Vi spiser</a:t>
            </a:r>
            <a:r>
              <a:rPr lang="nb-NO" baseline="0" dirty="0"/>
              <a:t> sammen. Prater!!!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Kjent «Hverdagskost» som fremkaller minner fra sitt levde liv –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baseline="0" dirty="0"/>
              <a:t> -om alt fra hvor de kjøpte maten, hva de produserte selv og ikke minst diskusjon om smaker.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De mintes steder de har bodd, folk de kjente og som faktisk flere kjente osv.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Og ikke minst menyer fra høytider og sesonger.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Praten går og går……… og </a:t>
            </a:r>
            <a:r>
              <a:rPr lang="nb-NO" baseline="0" dirty="0" err="1"/>
              <a:t>måtidsstudene</a:t>
            </a:r>
            <a:r>
              <a:rPr lang="nb-NO" baseline="0" dirty="0"/>
              <a:t> blir lange. Ofte sitter de rundt bordet opp til 1,5 til to timer.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06D89-A184-4C55-BA60-A67B675F10C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0464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06D89-A184-4C55-BA60-A67B675F10C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9624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06D89-A184-4C55-BA60-A67B675F10C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214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06D89-A184-4C55-BA60-A67B675F10C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8023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Måltidsvennene kommer hver torsdag </a:t>
            </a:r>
            <a:r>
              <a:rPr lang="nb-NO" dirty="0" err="1"/>
              <a:t>kl</a:t>
            </a:r>
            <a:r>
              <a:rPr lang="nb-NO" dirty="0"/>
              <a:t> 11 og lager god middag.</a:t>
            </a:r>
          </a:p>
          <a:p>
            <a:r>
              <a:rPr lang="nb-NO" dirty="0"/>
              <a:t>Middagen serveres </a:t>
            </a:r>
            <a:r>
              <a:rPr lang="nb-NO" dirty="0" err="1"/>
              <a:t>kl</a:t>
            </a:r>
            <a:r>
              <a:rPr lang="nb-NO" dirty="0"/>
              <a:t> 13.00</a:t>
            </a:r>
          </a:p>
          <a:p>
            <a:endParaRPr lang="nb-NO" dirty="0"/>
          </a:p>
          <a:p>
            <a:r>
              <a:rPr lang="nb-NO" dirty="0"/>
              <a:t>Grønnsakene er fra Vestfold</a:t>
            </a:r>
          </a:p>
          <a:p>
            <a:r>
              <a:rPr lang="nb-NO" dirty="0"/>
              <a:t>Dessert hver gang.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06D89-A184-4C55-BA60-A67B675F10C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677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Oktober 2018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Lisbeth Haugan, rådgiver hos Fylkesmannen i Vestfold, Landbruksavdeling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75C-2F58-432A-8DD7-A2DEBBD4220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Oktober 2018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Lisbeth Haugan, rådgiver hos Fylkesmannen i Vestfold, Landbruksavdeling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75C-2F58-432A-8DD7-A2DEBBD4220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Oktober 2018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Lisbeth Haugan, rådgiver hos Fylkesmannen i Vestfold, Landbruksavdeling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75C-2F58-432A-8DD7-A2DEBBD4220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Oktober 2018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Lisbeth Haugan, rådgiver hos Fylkesmannen i Vestfold, Landbruksavdeling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75C-2F58-432A-8DD7-A2DEBBD4220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Oktober 2018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Lisbeth Haugan, rådgiver hos Fylkesmannen i Vestfold, Landbruksavdeling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75C-2F58-432A-8DD7-A2DEBBD4220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Oktober 2018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Lisbeth Haugan, rådgiver hos Fylkesmannen i Vestfold, Landbruksavdeling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75C-2F58-432A-8DD7-A2DEBBD4220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6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1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6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1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Oktober 2018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Lisbeth Haugan, rådgiver hos Fylkesmannen i Vestfold, Landbruksavdeling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75C-2F58-432A-8DD7-A2DEBBD4220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Oktober 2018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Lisbeth Haugan, rådgiver hos Fylkesmannen i Vestfold, Landbruksavdeling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75C-2F58-432A-8DD7-A2DEBBD4220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Oktober 2018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Lisbeth Haugan, rådgiver hos Fylkesmannen i Vestfold, Landbruksavdeling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75C-2F58-432A-8DD7-A2DEBBD4220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8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7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Oktober 2018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Lisbeth Haugan, rådgiver hos Fylkesmannen i Vestfold, Landbruksavdeling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75C-2F58-432A-8DD7-A2DEBBD4220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1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Oktober 2018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Lisbeth Haugan, rådgiver hos Fylkesmannen i Vestfold, Landbruksavdeling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75C-2F58-432A-8DD7-A2DEBBD4220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420893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Oktober 2018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Lisbeth Haugan, rådgiver hos Fylkesmannen i Vestfold, Landbruksavdeling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7375C-2F58-432A-8DD7-A2DEBBD4220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6496" y="188641"/>
            <a:ext cx="3004304" cy="86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FRITTMN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9992" y="284819"/>
            <a:ext cx="4644008" cy="67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33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4" indent="-342874" algn="l" defTabSz="91433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30" algn="l" defTabSz="91433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4" algn="l" defTabSz="9143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4" algn="l" defTabSz="9143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1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v.nrk.no/serie/distriktsnyheter-oestafjells/DKTE97062718/27-06-2018#t=1m31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310291"/>
            <a:ext cx="8229600" cy="792088"/>
          </a:xfrm>
        </p:spPr>
        <p:txBody>
          <a:bodyPr>
            <a:normAutofit fontScale="90000"/>
          </a:bodyPr>
          <a:lstStyle/>
          <a:p>
            <a:br>
              <a:rPr lang="nb-NO" sz="3200" b="1" dirty="0"/>
            </a:br>
            <a:br>
              <a:rPr lang="nb-NO" sz="3200" b="1" dirty="0"/>
            </a:br>
            <a:r>
              <a:rPr lang="nb-NO" sz="3200" b="1" dirty="0"/>
              <a:t>Utfordring:</a:t>
            </a:r>
            <a:br>
              <a:rPr lang="nb-NO" sz="3200" dirty="0"/>
            </a:br>
            <a:r>
              <a:rPr lang="nb-NO" sz="3100" b="1" i="1" dirty="0"/>
              <a:t>Redusere risikoen for å utvikle underernæring for eldre som bor alene</a:t>
            </a:r>
            <a:br>
              <a:rPr lang="nb-NO" sz="3200" b="1" i="1" dirty="0"/>
            </a:br>
            <a:endParaRPr lang="nb-NO" sz="32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71009"/>
            <a:ext cx="4248471" cy="3186354"/>
          </a:xfrm>
        </p:spPr>
      </p:pic>
      <p:pic>
        <p:nvPicPr>
          <p:cNvPr id="5" name="Plassholder for innhold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11698"/>
            <a:ext cx="2036763" cy="1917502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6372200" y="2992508"/>
            <a:ext cx="1344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Måltidsvenn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539552" y="5949280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Fylkeslege Henning Mørland og landbruksdirektør Olav Sandlund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November 2018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1619672" y="6356354"/>
            <a:ext cx="6192688" cy="365125"/>
          </a:xfrm>
        </p:spPr>
        <p:txBody>
          <a:bodyPr/>
          <a:lstStyle/>
          <a:p>
            <a:r>
              <a:rPr lang="nb-NO" dirty="0"/>
              <a:t>Lisbeth Haugan, rådgiver Fylkesmannen i Vestfold, Landbruksavdelingen</a:t>
            </a:r>
          </a:p>
        </p:txBody>
      </p:sp>
      <p:pic>
        <p:nvPicPr>
          <p:cNvPr id="1026" name="Bilde 1">
            <a:extLst>
              <a:ext uri="{FF2B5EF4-FFF2-40B4-BE49-F238E27FC236}">
                <a16:creationId xmlns:a16="http://schemas.microsoft.com/office/drawing/2014/main" id="{10ED92B0-F641-4B88-BC98-BA2DAFCB0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9019"/>
            <a:ext cx="927100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Bilde 2">
            <a:extLst>
              <a:ext uri="{FF2B5EF4-FFF2-40B4-BE49-F238E27FC236}">
                <a16:creationId xmlns:a16="http://schemas.microsoft.com/office/drawing/2014/main" id="{DA9AEDE8-50E1-4BCD-9B48-E8F512FF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6628"/>
            <a:ext cx="16383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88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1273" y="1497285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nb-NO" sz="4000" dirty="0"/>
              <a:t>Erfaringer så langt</a:t>
            </a:r>
            <a:br>
              <a:rPr lang="nb-NO" sz="4000" dirty="0"/>
            </a:br>
            <a:endParaRPr lang="nb-NO" sz="2200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968342" y="1988840"/>
            <a:ext cx="5851558" cy="3540893"/>
          </a:xfrm>
        </p:spPr>
        <p:txBody>
          <a:bodyPr>
            <a:normAutofit/>
          </a:bodyPr>
          <a:lstStyle/>
          <a:p>
            <a:pPr lvl="1" algn="l"/>
            <a:endParaRPr lang="nb-NO" sz="1200" dirty="0">
              <a:solidFill>
                <a:schemeClr val="tx1"/>
              </a:solidFill>
            </a:endParaRPr>
          </a:p>
          <a:p>
            <a:pPr marL="914355" lvl="1" indent="-457189" algn="l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</a:rPr>
              <a:t>Dette er et tilbud som minsker ensomhet, øker trivsel og aktivitet og skaper de gode samtalene rundt bordet</a:t>
            </a:r>
          </a:p>
          <a:p>
            <a:pPr marL="914355" lvl="1" indent="-457189" algn="l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</a:rPr>
              <a:t>Middagen er blitt ukas høydepunkt og trivselen og humøret har økt.</a:t>
            </a:r>
          </a:p>
          <a:p>
            <a:pPr marL="914355" lvl="1" indent="-457189" algn="l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</a:rPr>
              <a:t>De snakker om det, gleder seg, pynter seg</a:t>
            </a:r>
          </a:p>
          <a:p>
            <a:pPr marL="914355" lvl="1" indent="-457189" algn="l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</a:rPr>
              <a:t>Brukerne er blitt mer sosiale også utenom måltidet</a:t>
            </a:r>
          </a:p>
          <a:p>
            <a:pPr marL="914355" lvl="1" indent="-457189" algn="l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</a:rPr>
              <a:t>Har vekten økt? Ikke på kort sikt</a:t>
            </a:r>
          </a:p>
          <a:p>
            <a:pPr marL="914355" lvl="1" indent="-457189" algn="l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</a:rPr>
              <a:t>Har trivselen økt? JA </a:t>
            </a:r>
          </a:p>
          <a:p>
            <a:pPr marL="914355" lvl="1" indent="-457189" algn="l">
              <a:buFont typeface="Arial" panose="020B0604020202020204" pitchFamily="34" charset="0"/>
              <a:buChar char="•"/>
            </a:pPr>
            <a:endParaRPr lang="nb-NO" sz="1800" dirty="0">
              <a:solidFill>
                <a:schemeClr val="tx1"/>
              </a:solidFill>
            </a:endParaRPr>
          </a:p>
          <a:p>
            <a:pPr marL="914355" lvl="1" indent="-457189" algn="l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43" y="4941168"/>
            <a:ext cx="1594422" cy="1334108"/>
          </a:xfrm>
          <a:prstGeom prst="rect">
            <a:avLst/>
          </a:prstGeom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November 2018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4472136" cy="365125"/>
          </a:xfrm>
        </p:spPr>
        <p:txBody>
          <a:bodyPr/>
          <a:lstStyle/>
          <a:p>
            <a:r>
              <a:rPr lang="nb-NO" dirty="0"/>
              <a:t>Stina Johannessen, fagsykepleier, Horten kommune</a:t>
            </a:r>
          </a:p>
        </p:txBody>
      </p:sp>
      <p:pic>
        <p:nvPicPr>
          <p:cNvPr id="8" name="Bilde 2">
            <a:extLst>
              <a:ext uri="{FF2B5EF4-FFF2-40B4-BE49-F238E27FC236}">
                <a16:creationId xmlns:a16="http://schemas.microsoft.com/office/drawing/2014/main" id="{696CEB55-1B7E-4C8A-8066-CC172B40C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02543"/>
            <a:ext cx="1511405" cy="95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e 1">
            <a:extLst>
              <a:ext uri="{FF2B5EF4-FFF2-40B4-BE49-F238E27FC236}">
                <a16:creationId xmlns:a16="http://schemas.microsoft.com/office/drawing/2014/main" id="{1D6201C8-8916-494A-AD9C-7173B3807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84" y="229431"/>
            <a:ext cx="927100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9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452240"/>
            <a:ext cx="8229600" cy="720080"/>
          </a:xfrm>
        </p:spPr>
        <p:txBody>
          <a:bodyPr>
            <a:normAutofit/>
          </a:bodyPr>
          <a:lstStyle/>
          <a:p>
            <a:r>
              <a:rPr lang="nb-NO" sz="3600" dirty="0"/>
              <a:t>Erfaringer så langt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247952"/>
            <a:ext cx="8229600" cy="3705275"/>
          </a:xfrm>
        </p:spPr>
        <p:txBody>
          <a:bodyPr>
            <a:normAutofit/>
          </a:bodyPr>
          <a:lstStyle/>
          <a:p>
            <a:r>
              <a:rPr lang="nb-NO" sz="1800" dirty="0"/>
              <a:t>Frivillige er en ressurs, men det må settes i system og være forutsigbart</a:t>
            </a:r>
          </a:p>
          <a:p>
            <a:pPr marL="0" indent="0">
              <a:buNone/>
            </a:pPr>
            <a:endParaRPr lang="nb-NO" sz="1800" dirty="0"/>
          </a:p>
          <a:p>
            <a:r>
              <a:rPr lang="nb-NO" sz="1800" dirty="0"/>
              <a:t>Det er en glede å være Måltidsvenn sier Nykirke Bygdekvinnelag.</a:t>
            </a:r>
          </a:p>
          <a:p>
            <a:pPr marL="457165" lvl="1" indent="0">
              <a:buNone/>
            </a:pPr>
            <a:r>
              <a:rPr lang="nb-NO" sz="1800" dirty="0"/>
              <a:t>- som Måltidsvenn får du enormt skryt mye skryt for maten du har laget.</a:t>
            </a:r>
          </a:p>
          <a:p>
            <a:pPr marL="457165" lvl="1" indent="0">
              <a:buNone/>
            </a:pPr>
            <a:endParaRPr lang="nb-NO" sz="1800" dirty="0"/>
          </a:p>
          <a:p>
            <a:r>
              <a:rPr lang="nb-NO" sz="1800" dirty="0"/>
              <a:t>Måltidsvenn kan være en modell, men kan løses på mange måter</a:t>
            </a:r>
          </a:p>
          <a:p>
            <a:endParaRPr lang="nb-NO" sz="1800" dirty="0"/>
          </a:p>
          <a:p>
            <a:r>
              <a:rPr lang="nb-NO" sz="1800" dirty="0"/>
              <a:t>Kommunen ønsker å få til tilbudet flere stedet i kommunen</a:t>
            </a:r>
          </a:p>
          <a:p>
            <a:pPr marL="457165" lvl="1" indent="0">
              <a:buNone/>
            </a:pPr>
            <a:endParaRPr lang="nb-NO" sz="1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082498"/>
            <a:ext cx="1522414" cy="1273856"/>
          </a:xfrm>
          <a:prstGeom prst="rect">
            <a:avLst/>
          </a:prstGeo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November 2018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4400128" cy="365125"/>
          </a:xfrm>
        </p:spPr>
        <p:txBody>
          <a:bodyPr/>
          <a:lstStyle/>
          <a:p>
            <a:r>
              <a:rPr lang="nb-NO" dirty="0"/>
              <a:t>Stina Johannessen, fagsykepleier, Horten kommune</a:t>
            </a:r>
          </a:p>
        </p:txBody>
      </p:sp>
      <p:pic>
        <p:nvPicPr>
          <p:cNvPr id="8" name="Bilde 1">
            <a:extLst>
              <a:ext uri="{FF2B5EF4-FFF2-40B4-BE49-F238E27FC236}">
                <a16:creationId xmlns:a16="http://schemas.microsoft.com/office/drawing/2014/main" id="{45594093-7A89-4C00-9B98-651574698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84" y="229431"/>
            <a:ext cx="927100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2">
            <a:extLst>
              <a:ext uri="{FF2B5EF4-FFF2-40B4-BE49-F238E27FC236}">
                <a16:creationId xmlns:a16="http://schemas.microsoft.com/office/drawing/2014/main" id="{211E82DA-C6CE-4FF5-9DB2-4E0406048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02543"/>
            <a:ext cx="1511405" cy="95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27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409940"/>
            <a:ext cx="8229600" cy="1143000"/>
          </a:xfrm>
        </p:spPr>
        <p:txBody>
          <a:bodyPr/>
          <a:lstStyle/>
          <a:p>
            <a:r>
              <a:rPr lang="nb-NO" dirty="0"/>
              <a:t>Ingen må bør spise alene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682525"/>
            <a:ext cx="4186808" cy="2401245"/>
          </a:xfrm>
        </p:spPr>
        <p:txBody>
          <a:bodyPr>
            <a:normAutofit/>
          </a:bodyPr>
          <a:lstStyle/>
          <a:p>
            <a:pPr lvl="1"/>
            <a:endParaRPr lang="nb-NO" sz="1800" dirty="0"/>
          </a:p>
          <a:p>
            <a:pPr lvl="1"/>
            <a:r>
              <a:rPr lang="nb-NO" sz="1800" dirty="0"/>
              <a:t>Link til </a:t>
            </a:r>
            <a:r>
              <a:rPr lang="nb-NO" sz="1800" dirty="0" err="1"/>
              <a:t>Nrk</a:t>
            </a:r>
            <a:endParaRPr lang="nb-NO" sz="1800" dirty="0"/>
          </a:p>
          <a:p>
            <a:pPr marL="457165" lvl="1" indent="0">
              <a:buNone/>
            </a:pPr>
            <a:r>
              <a:rPr lang="nb-NO" sz="1500" u="sng" dirty="0">
                <a:hlinkClick r:id="rId3"/>
              </a:rPr>
              <a:t>https://tv.nrk.no/serie/distriktsnyheter-oestafjells/DKTE97062718/27-06-2018#t=1m31s</a:t>
            </a:r>
            <a:endParaRPr lang="nb-NO" sz="1500" dirty="0"/>
          </a:p>
          <a:p>
            <a:pPr lvl="1"/>
            <a:endParaRPr lang="nb-NO" sz="1800" dirty="0"/>
          </a:p>
          <a:p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November 2018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4832176" cy="365125"/>
          </a:xfrm>
        </p:spPr>
        <p:txBody>
          <a:bodyPr/>
          <a:lstStyle/>
          <a:p>
            <a:r>
              <a:rPr lang="nb-NO" dirty="0"/>
              <a:t>Stina Johannessen, fagsykepleier, Horten kommune</a:t>
            </a:r>
          </a:p>
        </p:txBody>
      </p:sp>
      <p:pic>
        <p:nvPicPr>
          <p:cNvPr id="6" name="Bilde 2">
            <a:extLst>
              <a:ext uri="{FF2B5EF4-FFF2-40B4-BE49-F238E27FC236}">
                <a16:creationId xmlns:a16="http://schemas.microsoft.com/office/drawing/2014/main" id="{C3D20501-D124-4427-A5E1-C94A3022E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02543"/>
            <a:ext cx="1511405" cy="95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1">
            <a:extLst>
              <a:ext uri="{FF2B5EF4-FFF2-40B4-BE49-F238E27FC236}">
                <a16:creationId xmlns:a16="http://schemas.microsoft.com/office/drawing/2014/main" id="{7F42089F-19DE-4352-A249-FC5BF365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84" y="229431"/>
            <a:ext cx="927100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55C77F1-53AB-4CEB-983A-B5ECF36B5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066" y="2924944"/>
            <a:ext cx="3096297" cy="25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3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957808"/>
          </a:xfrm>
        </p:spPr>
        <p:txBody>
          <a:bodyPr>
            <a:normAutofit/>
          </a:bodyPr>
          <a:lstStyle/>
          <a:p>
            <a:r>
              <a:rPr lang="nb-NO" sz="3200" dirty="0"/>
              <a:t>Måltidsvenn</a:t>
            </a:r>
          </a:p>
        </p:txBody>
      </p:sp>
      <p:sp>
        <p:nvSpPr>
          <p:cNvPr id="11" name="Undertittel 10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086600" cy="3407594"/>
          </a:xfrm>
        </p:spPr>
        <p:txBody>
          <a:bodyPr>
            <a:normAutofit fontScale="25000" lnSpcReduction="20000"/>
          </a:bodyPr>
          <a:lstStyle/>
          <a:p>
            <a:endParaRPr lang="nb-NO" sz="7200" b="1" i="1" dirty="0">
              <a:solidFill>
                <a:schemeClr val="tx1"/>
              </a:solidFill>
            </a:endParaRPr>
          </a:p>
          <a:p>
            <a:r>
              <a:rPr lang="nb-NO" sz="7200" b="1" i="1" dirty="0">
                <a:solidFill>
                  <a:schemeClr val="tx1"/>
                </a:solidFill>
              </a:rPr>
              <a:t>Visjon:</a:t>
            </a:r>
            <a:endParaRPr lang="nb-NO" sz="7200" dirty="0">
              <a:solidFill>
                <a:schemeClr val="tx1"/>
              </a:solidFill>
            </a:endParaRPr>
          </a:p>
          <a:p>
            <a:pPr algn="l"/>
            <a:r>
              <a:rPr lang="nb-NO" sz="7200" i="1" dirty="0">
                <a:solidFill>
                  <a:schemeClr val="tx1"/>
                </a:solidFill>
              </a:rPr>
              <a:t>Måltidsvenn skaper de gode måltidsøyeblikkene som øker matlysten og livskvaliteten.</a:t>
            </a:r>
            <a:endParaRPr lang="nb-NO" sz="5500" dirty="0">
              <a:solidFill>
                <a:schemeClr val="tx1"/>
              </a:solidFill>
            </a:endParaRPr>
          </a:p>
          <a:p>
            <a:pPr algn="l"/>
            <a:endParaRPr lang="nb-NO" sz="5500" b="1" i="1" dirty="0">
              <a:solidFill>
                <a:schemeClr val="tx1"/>
              </a:solidFill>
            </a:endParaRPr>
          </a:p>
          <a:p>
            <a:r>
              <a:rPr lang="nb-NO" sz="7200" b="1" i="1" dirty="0">
                <a:solidFill>
                  <a:schemeClr val="tx1"/>
                </a:solidFill>
              </a:rPr>
              <a:t>Overordnet mål: </a:t>
            </a:r>
            <a:endParaRPr lang="nb-NO" sz="7200" dirty="0">
              <a:solidFill>
                <a:schemeClr val="tx1"/>
              </a:solidFill>
            </a:endParaRPr>
          </a:p>
          <a:p>
            <a:pPr marL="342892" indent="-342892" algn="l">
              <a:buFont typeface="Symbol" panose="05050102010706020507" pitchFamily="18" charset="2"/>
              <a:buChar char=""/>
            </a:pPr>
            <a:r>
              <a:rPr lang="nb-NO" sz="7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Redusere risikoen for å utvikle underernæring for eldre og særlig personer som har begynnende kognitiv svikt.</a:t>
            </a:r>
          </a:p>
          <a:p>
            <a:pPr marL="342892" indent="-342892" algn="l">
              <a:buFont typeface="Symbol" panose="05050102010706020507" pitchFamily="18" charset="2"/>
              <a:buChar char=""/>
            </a:pPr>
            <a:r>
              <a:rPr lang="nb-NO" sz="7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 kokker og kjøkkenpersonell kunnskap om gode lokale råvarer og stolthet til faget. </a:t>
            </a:r>
          </a:p>
          <a:p>
            <a:pPr marL="342892" indent="-342892" algn="l">
              <a:buFont typeface="Symbol" panose="05050102010706020507" pitchFamily="18" charset="2"/>
              <a:buChar char=""/>
            </a:pPr>
            <a:r>
              <a:rPr lang="nb-NO" sz="7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Økt kunnskap hos personell i hjemmetjenesten, slik at mat serveres på en slik måte at brukeren opplever matglede</a:t>
            </a:r>
          </a:p>
          <a:p>
            <a:pPr marL="342892" indent="-342892" algn="l">
              <a:buFont typeface="Symbol" panose="05050102010706020507" pitchFamily="18" charset="2"/>
              <a:buChar char=""/>
            </a:pPr>
            <a:r>
              <a:rPr lang="nb-NO" sz="7200" dirty="0">
                <a:solidFill>
                  <a:schemeClr val="tx1"/>
                </a:solidFill>
                <a:latin typeface="Times New Roman" panose="02020603050405020304" pitchFamily="18" charset="0"/>
              </a:rPr>
              <a:t>Bevisstgjøre pårørende på å handle inn riktig mat.</a:t>
            </a:r>
            <a:endParaRPr lang="nb-NO" sz="7200" dirty="0">
              <a:solidFill>
                <a:schemeClr val="tx1"/>
              </a:solidFill>
            </a:endParaRPr>
          </a:p>
          <a:p>
            <a:pPr lvl="0" algn="l" hangingPunct="0"/>
            <a:endParaRPr lang="nb-NO" sz="5500" i="1" dirty="0">
              <a:solidFill>
                <a:schemeClr val="tx1"/>
              </a:solidFill>
            </a:endParaRPr>
          </a:p>
          <a:p>
            <a:pPr lvl="0" algn="l" hangingPunct="0"/>
            <a:r>
              <a:rPr lang="nb-NO" sz="7200" i="1" dirty="0">
                <a:solidFill>
                  <a:schemeClr val="tx1"/>
                </a:solidFill>
              </a:rPr>
              <a:t>Gode kunnskaper om ernæring og lokale sesongråvarer hos alle involverte</a:t>
            </a:r>
            <a:endParaRPr lang="nb-NO" sz="7200" dirty="0">
              <a:solidFill>
                <a:schemeClr val="tx1"/>
              </a:solidFill>
            </a:endParaRPr>
          </a:p>
          <a:p>
            <a:r>
              <a:rPr lang="nb-NO" dirty="0">
                <a:solidFill>
                  <a:schemeClr val="tx1"/>
                </a:solidFill>
              </a:rPr>
              <a:t> </a:t>
            </a:r>
          </a:p>
          <a:p>
            <a:pPr algn="l"/>
            <a:endParaRPr lang="nb-NO" sz="160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November 2018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195736" y="6356354"/>
            <a:ext cx="5718448" cy="334131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Lisbeth Haugan, rådgiver Fylkesmannen i Vestfold, Landbruksavdelingen</a:t>
            </a:r>
          </a:p>
          <a:p>
            <a:endParaRPr lang="nb-NO" dirty="0"/>
          </a:p>
        </p:txBody>
      </p:sp>
      <p:pic>
        <p:nvPicPr>
          <p:cNvPr id="2050" name="Bilde 2">
            <a:extLst>
              <a:ext uri="{FF2B5EF4-FFF2-40B4-BE49-F238E27FC236}">
                <a16:creationId xmlns:a16="http://schemas.microsoft.com/office/drawing/2014/main" id="{943A3073-F26C-4B7C-B479-7A323E95E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02543"/>
            <a:ext cx="1511405" cy="95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e 1">
            <a:extLst>
              <a:ext uri="{FF2B5EF4-FFF2-40B4-BE49-F238E27FC236}">
                <a16:creationId xmlns:a16="http://schemas.microsoft.com/office/drawing/2014/main" id="{8C94932E-B2E6-4113-A6C7-3AE6BDEBE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84" y="229431"/>
            <a:ext cx="927100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4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51E7573B-56C3-4AF4-BDDC-8E842E11D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772400" cy="792088"/>
          </a:xfrm>
        </p:spPr>
        <p:txBody>
          <a:bodyPr/>
          <a:lstStyle/>
          <a:p>
            <a:r>
              <a:rPr lang="nb-NO" dirty="0"/>
              <a:t>Fra ide til handling</a:t>
            </a:r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D5A75A62-FC05-4B31-A9D6-266A16715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5352" y="2420888"/>
            <a:ext cx="6400800" cy="331236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chemeClr val="tx1"/>
                </a:solidFill>
              </a:rPr>
              <a:t>Oppstart i januar med prosjektgruppe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chemeClr val="tx1"/>
                </a:solidFill>
              </a:rPr>
              <a:t>Avklarte rollefordeling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chemeClr val="tx1"/>
                </a:solidFill>
              </a:rPr>
              <a:t>Lage gode rutiner, økonomi, innkjøpsavtale, prisen på middagen,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chemeClr val="tx1"/>
                </a:solidFill>
              </a:rPr>
              <a:t>Informasjon og motivasjon til brukere og pårørende. Renate – tillitt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chemeClr val="tx1"/>
                </a:solidFill>
              </a:rPr>
              <a:t>Informasjonsmøte, beboerne fikk komme med matønsker - medvirkning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chemeClr val="tx1"/>
                </a:solidFill>
              </a:rPr>
              <a:t>Karlegging av helsestatus</a:t>
            </a:r>
          </a:p>
          <a:p>
            <a:pPr marL="914366" lvl="1" indent="-457200" algn="l">
              <a:buFont typeface="Arial" panose="020B0604020202020204" pitchFamily="34" charset="0"/>
              <a:buChar char="•"/>
            </a:pPr>
            <a:r>
              <a:rPr lang="nb-NO" sz="1200" b="1" dirty="0">
                <a:solidFill>
                  <a:schemeClr val="tx1"/>
                </a:solidFill>
              </a:rPr>
              <a:t>Hos fastlege og tok blodprøver</a:t>
            </a:r>
          </a:p>
          <a:p>
            <a:pPr marL="914366" lvl="1" indent="-457200" algn="l">
              <a:buFont typeface="Arial" panose="020B0604020202020204" pitchFamily="34" charset="0"/>
              <a:buChar char="•"/>
            </a:pPr>
            <a:r>
              <a:rPr lang="nb-NO" sz="1200" b="1" dirty="0">
                <a:solidFill>
                  <a:schemeClr val="tx1"/>
                </a:solidFill>
              </a:rPr>
              <a:t>Vitaminmangler som ble avdekket ble fulgt opp</a:t>
            </a:r>
            <a:endParaRPr lang="nb-NO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chemeClr val="tx1"/>
                </a:solidFill>
              </a:rPr>
              <a:t>Informasjonsmøte/kurs for frivillige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sz="1600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1120F25-9126-465F-9E1F-AD54BD8ED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November 2018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1E843E8-A342-4FEB-BC9A-8BE68C443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4501952" cy="365125"/>
          </a:xfrm>
        </p:spPr>
        <p:txBody>
          <a:bodyPr/>
          <a:lstStyle/>
          <a:p>
            <a:r>
              <a:rPr lang="nb-NO" dirty="0"/>
              <a:t>Stina Johannessen, fagsykepleier, Horten kommune</a:t>
            </a:r>
          </a:p>
        </p:txBody>
      </p:sp>
      <p:pic>
        <p:nvPicPr>
          <p:cNvPr id="9" name="Bilde 2">
            <a:extLst>
              <a:ext uri="{FF2B5EF4-FFF2-40B4-BE49-F238E27FC236}">
                <a16:creationId xmlns:a16="http://schemas.microsoft.com/office/drawing/2014/main" id="{ECEFF461-3E67-4A30-AAE6-EAFF2A0CC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02543"/>
            <a:ext cx="1511405" cy="95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e 1">
            <a:extLst>
              <a:ext uri="{FF2B5EF4-FFF2-40B4-BE49-F238E27FC236}">
                <a16:creationId xmlns:a16="http://schemas.microsoft.com/office/drawing/2014/main" id="{12D008C4-0C9B-4301-A0CC-DED90A68B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84" y="229431"/>
            <a:ext cx="927100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3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b-NO" sz="1800" b="1" dirty="0"/>
              <a:t>Suksessfaktorer: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1" dirty="0"/>
              <a:t>Viktig med god forankring i kommunen</a:t>
            </a:r>
          </a:p>
          <a:p>
            <a:endParaRPr lang="nb-NO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1" dirty="0"/>
              <a:t>Grundig planlegging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1" dirty="0"/>
              <a:t>Nykirke bygdekvinnelag var med i hele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1" dirty="0"/>
              <a:t>Informasjon til brukere og pårørende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1" dirty="0"/>
              <a:t>Gode rutiner – klar ansvarsfordeling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November 2018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2195736" y="6237312"/>
            <a:ext cx="5687869" cy="620689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Stina Johannessen, fagsykepleier, Horten kommune</a:t>
            </a:r>
          </a:p>
          <a:p>
            <a:endParaRPr lang="nb-NO" dirty="0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5C9D4972-9C0E-42FB-8E62-C1539B0CA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21" y="2060848"/>
            <a:ext cx="5111750" cy="3833812"/>
          </a:xfrm>
        </p:spPr>
      </p:pic>
      <p:pic>
        <p:nvPicPr>
          <p:cNvPr id="10" name="Bilde 1">
            <a:extLst>
              <a:ext uri="{FF2B5EF4-FFF2-40B4-BE49-F238E27FC236}">
                <a16:creationId xmlns:a16="http://schemas.microsoft.com/office/drawing/2014/main" id="{3FB9A122-796A-45C3-A86D-7ACB0ACC5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478" y="255984"/>
            <a:ext cx="927100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2">
            <a:extLst>
              <a:ext uri="{FF2B5EF4-FFF2-40B4-BE49-F238E27FC236}">
                <a16:creationId xmlns:a16="http://schemas.microsoft.com/office/drawing/2014/main" id="{AC577DAB-F56D-436D-B1B8-7376C8207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2541"/>
            <a:ext cx="1511405" cy="95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43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932039" y="2420888"/>
            <a:ext cx="2808313" cy="3024336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half" idx="2"/>
          </p:nvPr>
        </p:nvSpPr>
        <p:spPr>
          <a:xfrm>
            <a:off x="399703" y="1340768"/>
            <a:ext cx="3008313" cy="4353350"/>
          </a:xfrm>
        </p:spPr>
        <p:txBody>
          <a:bodyPr>
            <a:normAutofit/>
          </a:bodyPr>
          <a:lstStyle/>
          <a:p>
            <a:r>
              <a:rPr lang="nb-NO" sz="1800" b="1" dirty="0"/>
              <a:t>Hva gir økt matlyst?</a:t>
            </a:r>
          </a:p>
          <a:p>
            <a:endParaRPr lang="nb-N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Beboerne har kommet med ønsker om menyene.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Menyene settes opp for tre måneder.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Forutsigbarhet. Alle vet hva dagens meny 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Måltidsvennene lager middagen på stedet og lukten sprer seg i gangen.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/>
              <a:t>Og de spiser sammen!!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14624"/>
            <a:ext cx="3175992" cy="4234655"/>
          </a:xfrm>
          <a:prstGeom prst="rect">
            <a:avLst/>
          </a:prstGeom>
        </p:spPr>
      </p:pic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November 2018</a:t>
            </a:r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4904184" cy="365125"/>
          </a:xfrm>
        </p:spPr>
        <p:txBody>
          <a:bodyPr/>
          <a:lstStyle/>
          <a:p>
            <a:r>
              <a:rPr lang="nb-NO" dirty="0"/>
              <a:t>Stina Johannessen, fagsykepleier, Horten kommune</a:t>
            </a:r>
          </a:p>
        </p:txBody>
      </p:sp>
      <p:pic>
        <p:nvPicPr>
          <p:cNvPr id="10" name="Bilde 1">
            <a:extLst>
              <a:ext uri="{FF2B5EF4-FFF2-40B4-BE49-F238E27FC236}">
                <a16:creationId xmlns:a16="http://schemas.microsoft.com/office/drawing/2014/main" id="{8D5646AD-0159-46E1-BD3B-5535A935F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84" y="229431"/>
            <a:ext cx="927100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2">
            <a:extLst>
              <a:ext uri="{FF2B5EF4-FFF2-40B4-BE49-F238E27FC236}">
                <a16:creationId xmlns:a16="http://schemas.microsoft.com/office/drawing/2014/main" id="{98BBC2DE-F84D-48A3-9A19-E98FA952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02543"/>
            <a:ext cx="1511405" cy="95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69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76B6BB-9B44-4EFA-AFDA-1F459399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29779"/>
            <a:ext cx="3008313" cy="454373"/>
          </a:xfrm>
        </p:spPr>
        <p:txBody>
          <a:bodyPr/>
          <a:lstStyle/>
          <a:p>
            <a:r>
              <a:rPr lang="nb-NO" dirty="0"/>
              <a:t>Suksessfaktorer - frivillige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5E1B031D-47B5-4D7D-8063-CA6BC1C44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854" y="1798427"/>
            <a:ext cx="3029892" cy="4039856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E9D7EFE-B709-4697-82FE-55EB0D849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199" y="2719919"/>
            <a:ext cx="3008313" cy="27973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Forutsigbarhet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Kunnskap om råvarer  og tradisjonsmat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Har hjerte for å skape gode måltidsopplevelser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Godt samarbeide med hjemmetjenesten</a:t>
            </a:r>
          </a:p>
          <a:p>
            <a:endParaRPr lang="nb-NO" b="1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C73DFD2-E1C2-43D9-A7FE-CE2C3B80F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November 2018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B6E2AE4-55C8-444A-B117-904B9ED7F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408539"/>
            <a:ext cx="4834954" cy="345121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Stina Johannessen, fagsykepleier, Horten kommune</a:t>
            </a:r>
          </a:p>
          <a:p>
            <a:endParaRPr lang="nb-NO" dirty="0"/>
          </a:p>
        </p:txBody>
      </p:sp>
      <p:pic>
        <p:nvPicPr>
          <p:cNvPr id="9" name="Bilde 1">
            <a:extLst>
              <a:ext uri="{FF2B5EF4-FFF2-40B4-BE49-F238E27FC236}">
                <a16:creationId xmlns:a16="http://schemas.microsoft.com/office/drawing/2014/main" id="{9D3A6E3B-3BCD-4DD2-B331-801574997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84" y="229431"/>
            <a:ext cx="927100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2">
            <a:extLst>
              <a:ext uri="{FF2B5EF4-FFF2-40B4-BE49-F238E27FC236}">
                <a16:creationId xmlns:a16="http://schemas.microsoft.com/office/drawing/2014/main" id="{273C9260-2C2B-4FED-A366-D7BC07A6B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02543"/>
            <a:ext cx="1511405" cy="95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98680AF-49D2-45BF-81BC-5E27FC6B01BD}"/>
              </a:ext>
            </a:extLst>
          </p:cNvPr>
          <p:cNvSpPr txBox="1"/>
          <p:nvPr/>
        </p:nvSpPr>
        <p:spPr>
          <a:xfrm>
            <a:off x="323528" y="1214402"/>
            <a:ext cx="2925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Foreningen vår -</a:t>
            </a:r>
          </a:p>
          <a:p>
            <a:r>
              <a:rPr lang="nb-NO" b="1" dirty="0"/>
              <a:t>Nykirke bygdekvinnelag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7793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November 2018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Lisbeth Haugan, rådgiver hos Fylkesmannen i Vestfold, Landbruksavdeling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1844824"/>
            <a:ext cx="406943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7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November 2018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Lisbeth Haugan, rådgiver hos Fylkesmannen i Vestfold, Landbruksavdeling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780" y="1700807"/>
            <a:ext cx="4321460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5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0ECD201-E0B9-4AC8-BE55-3B726DC80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Eksempler på menyer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1AAE9A5-6813-4D15-9FA5-B42169D98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893"/>
            <a:ext cx="5746464" cy="3705275"/>
          </a:xfrm>
        </p:spPr>
        <p:txBody>
          <a:bodyPr>
            <a:normAutofit lnSpcReduction="10000"/>
          </a:bodyPr>
          <a:lstStyle/>
          <a:p>
            <a:r>
              <a:rPr lang="nb-NO" sz="1800" dirty="0" err="1"/>
              <a:t>Kjøttkaker</a:t>
            </a:r>
            <a:r>
              <a:rPr lang="nb-NO" sz="1800" dirty="0"/>
              <a:t> m/poteter, grønnsaker, ertestuing og brun saus. Tilslørte bondepiker til dessert</a:t>
            </a:r>
          </a:p>
          <a:p>
            <a:endParaRPr lang="nb-NO" sz="1800" dirty="0"/>
          </a:p>
          <a:p>
            <a:r>
              <a:rPr lang="nb-NO" sz="1800" dirty="0"/>
              <a:t>Lapskaus med gode Vestfoldgrønnsaker og plommegrøt til dessert</a:t>
            </a:r>
          </a:p>
          <a:p>
            <a:endParaRPr lang="nb-NO" sz="1800" dirty="0"/>
          </a:p>
          <a:p>
            <a:r>
              <a:rPr lang="nb-NO" sz="1800" dirty="0"/>
              <a:t>Lettsaltet kokt torsk m/ smør, gulerøtter og erter fra Vestfold</a:t>
            </a:r>
          </a:p>
          <a:p>
            <a:endParaRPr lang="nb-NO" sz="1800" dirty="0"/>
          </a:p>
          <a:p>
            <a:r>
              <a:rPr lang="nb-NO" sz="1800" dirty="0"/>
              <a:t>Fårikål med kål fra Tjodalyng og eplegrøt til dessert</a:t>
            </a:r>
          </a:p>
          <a:p>
            <a:endParaRPr lang="nb-NO" sz="1800" dirty="0"/>
          </a:p>
          <a:p>
            <a:r>
              <a:rPr lang="nb-NO" sz="1800" dirty="0"/>
              <a:t>Fersk småsuppe med høstens rotgrønnsaker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E9A9342-1448-41B6-89D0-0E4D5393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November 2018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14AC265-2754-474A-A5D1-5B74D65F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0056" y="6296814"/>
            <a:ext cx="5184576" cy="365125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Stina Johannessen, fagsykepleier, Horten kommune</a:t>
            </a:r>
          </a:p>
          <a:p>
            <a:endParaRPr lang="nb-NO" dirty="0"/>
          </a:p>
        </p:txBody>
      </p:sp>
      <p:pic>
        <p:nvPicPr>
          <p:cNvPr id="7" name="Bilde 2">
            <a:extLst>
              <a:ext uri="{FF2B5EF4-FFF2-40B4-BE49-F238E27FC236}">
                <a16:creationId xmlns:a16="http://schemas.microsoft.com/office/drawing/2014/main" id="{F14AFC4B-EFD0-4C67-A772-5165058BA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02543"/>
            <a:ext cx="1511405" cy="95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e 1">
            <a:extLst>
              <a:ext uri="{FF2B5EF4-FFF2-40B4-BE49-F238E27FC236}">
                <a16:creationId xmlns:a16="http://schemas.microsoft.com/office/drawing/2014/main" id="{D360BF98-E8DD-44E6-913B-B37C50FBA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84" y="229431"/>
            <a:ext cx="927100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664" y="2992727"/>
            <a:ext cx="2493480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84373"/>
      </p:ext>
    </p:extLst>
  </p:cSld>
  <p:clrMapOvr>
    <a:masterClrMapping/>
  </p:clrMapOvr>
</p:sld>
</file>

<file path=ppt/theme/theme1.xml><?xml version="1.0" encoding="utf-8"?>
<a:theme xmlns:a="http://schemas.openxmlformats.org/drawingml/2006/main" name="FMVE FARGE-n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FMVE FARGE-ny</Template>
  <TotalTime>1644</TotalTime>
  <Words>1161</Words>
  <Application>Microsoft Office PowerPoint</Application>
  <PresentationFormat>Skjermfremvisning (4:3)</PresentationFormat>
  <Paragraphs>168</Paragraphs>
  <Slides>12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FMVE FARGE-ny</vt:lpstr>
      <vt:lpstr>  Utfordring: Redusere risikoen for å utvikle underernæring for eldre som bor alene </vt:lpstr>
      <vt:lpstr>Måltidsvenn</vt:lpstr>
      <vt:lpstr>Fra ide til handling</vt:lpstr>
      <vt:lpstr>PowerPoint-presentasjon</vt:lpstr>
      <vt:lpstr>PowerPoint-presentasjon</vt:lpstr>
      <vt:lpstr>Suksessfaktorer - frivillige</vt:lpstr>
      <vt:lpstr>PowerPoint-presentasjon</vt:lpstr>
      <vt:lpstr>PowerPoint-presentasjon</vt:lpstr>
      <vt:lpstr>Eksempler på menyer</vt:lpstr>
      <vt:lpstr>Erfaringer så langt </vt:lpstr>
      <vt:lpstr>Erfaringer så langt</vt:lpstr>
      <vt:lpstr>Ingen må bør spise alene</vt:lpstr>
    </vt:vector>
  </TitlesOfParts>
  <Company>Fylkesmannen i Vestfold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Haugan, Lisbeth</dc:creator>
  <cp:lastModifiedBy>Haugan, Lisbeth</cp:lastModifiedBy>
  <cp:revision>95</cp:revision>
  <cp:lastPrinted>2018-10-15T13:14:20Z</cp:lastPrinted>
  <dcterms:created xsi:type="dcterms:W3CDTF">2015-04-14T07:42:08Z</dcterms:created>
  <dcterms:modified xsi:type="dcterms:W3CDTF">2018-11-14T11:01:53Z</dcterms:modified>
</cp:coreProperties>
</file>