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79" r:id="rId5"/>
    <p:sldId id="305" r:id="rId6"/>
    <p:sldId id="319" r:id="rId7"/>
    <p:sldId id="325" r:id="rId8"/>
    <p:sldId id="306" r:id="rId9"/>
    <p:sldId id="318" r:id="rId10"/>
    <p:sldId id="299" r:id="rId11"/>
    <p:sldId id="304" r:id="rId12"/>
    <p:sldId id="320" r:id="rId13"/>
    <p:sldId id="311" r:id="rId14"/>
    <p:sldId id="275" r:id="rId15"/>
    <p:sldId id="298" r:id="rId16"/>
    <p:sldId id="310" r:id="rId17"/>
    <p:sldId id="312" r:id="rId18"/>
    <p:sldId id="324" r:id="rId19"/>
    <p:sldId id="321" r:id="rId20"/>
    <p:sldId id="326" r:id="rId21"/>
  </p:sldIdLst>
  <p:sldSz cx="9144000" cy="6858000" type="screen4x3"/>
  <p:notesSz cx="6670675" cy="99298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99"/>
    <a:srgbClr val="FF0011"/>
    <a:srgbClr val="00CC99"/>
    <a:srgbClr val="00CCFF"/>
    <a:srgbClr val="EB000F"/>
    <a:srgbClr val="A6DDFD"/>
    <a:srgbClr val="D2EEFE"/>
    <a:srgbClr val="20AAFB"/>
    <a:srgbClr val="BBE1F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70" autoAdjust="0"/>
    <p:restoredTop sz="81563" autoAdjust="0"/>
  </p:normalViewPr>
  <p:slideViewPr>
    <p:cSldViewPr snapToGrid="0">
      <p:cViewPr varScale="1">
        <p:scale>
          <a:sx n="64" d="100"/>
          <a:sy n="64" d="100"/>
        </p:scale>
        <p:origin x="-1092" y="-90"/>
      </p:cViewPr>
      <p:guideLst>
        <p:guide orient="horz" pos="2160"/>
        <p:guide pos="2880"/>
      </p:guideLst>
    </p:cSldViewPr>
  </p:slideViewPr>
  <p:outlineViewPr>
    <p:cViewPr>
      <p:scale>
        <a:sx n="33" d="100"/>
        <a:sy n="33" d="100"/>
      </p:scale>
      <p:origin x="0" y="384"/>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lh-uv-storage02\pisacore\Marit\OH-figurer\OH_Kap3Figurer.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regneark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regneark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regneark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kd10547\Lokale%20innstillinger\Temporary%20Internet%20Files\Content.Outlook\FIKTCJ9I\grafer%20til%20PK.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khl\Desktop\gjennomf&#248;ring%20antall.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khl\Desktop\gjennomf&#248;ring%20antall.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b-NO"/>
  <c:clrMapOvr bg1="lt1" tx1="dk1" bg2="lt2" tx2="dk2" accent1="accent1" accent2="accent2" accent3="accent3" accent4="accent4" accent5="accent5" accent6="accent6" hlink="hlink" folHlink="folHlink"/>
  <c:chart>
    <c:plotArea>
      <c:layout>
        <c:manualLayout>
          <c:layoutTarget val="inner"/>
          <c:xMode val="edge"/>
          <c:yMode val="edge"/>
          <c:x val="7.4393766816884505E-2"/>
          <c:y val="4.418913307478356E-2"/>
          <c:w val="0.71207611469766408"/>
          <c:h val="0.73068139616876771"/>
        </c:manualLayout>
      </c:layout>
      <c:lineChart>
        <c:grouping val="standard"/>
        <c:ser>
          <c:idx val="0"/>
          <c:order val="0"/>
          <c:tx>
            <c:strRef>
              <c:f>Figur3.1!$B$1</c:f>
              <c:strCache>
                <c:ptCount val="1"/>
                <c:pt idx="0">
                  <c:v>Norge</c:v>
                </c:pt>
              </c:strCache>
            </c:strRef>
          </c:tx>
          <c:spPr>
            <a:ln w="28575">
              <a:solidFill>
                <a:srgbClr val="C00000"/>
              </a:solidFill>
            </a:ln>
          </c:spPr>
          <c:marker>
            <c:symbol val="square"/>
            <c:size val="10"/>
            <c:spPr>
              <a:solidFill>
                <a:srgbClr val="C00000"/>
              </a:solidFill>
              <a:ln>
                <a:solidFill>
                  <a:srgbClr val="C00000"/>
                </a:solidFill>
              </a:ln>
            </c:spPr>
          </c:marker>
          <c:cat>
            <c:numRef>
              <c:f>Figur3.1!$A$2:$A$5</c:f>
              <c:numCache>
                <c:formatCode>General</c:formatCode>
                <c:ptCount val="4"/>
                <c:pt idx="0">
                  <c:v>2000</c:v>
                </c:pt>
                <c:pt idx="1">
                  <c:v>2003</c:v>
                </c:pt>
                <c:pt idx="2">
                  <c:v>2006</c:v>
                </c:pt>
                <c:pt idx="3">
                  <c:v>2009</c:v>
                </c:pt>
              </c:numCache>
            </c:numRef>
          </c:cat>
          <c:val>
            <c:numRef>
              <c:f>Figur3.1!$B$2:$B$5</c:f>
              <c:numCache>
                <c:formatCode>General</c:formatCode>
                <c:ptCount val="4"/>
                <c:pt idx="0">
                  <c:v>505</c:v>
                </c:pt>
                <c:pt idx="1">
                  <c:v>500</c:v>
                </c:pt>
                <c:pt idx="2">
                  <c:v>484</c:v>
                </c:pt>
                <c:pt idx="3">
                  <c:v>503</c:v>
                </c:pt>
              </c:numCache>
            </c:numRef>
          </c:val>
        </c:ser>
        <c:ser>
          <c:idx val="1"/>
          <c:order val="1"/>
          <c:tx>
            <c:strRef>
              <c:f>Figur3.1!$C$1</c:f>
              <c:strCache>
                <c:ptCount val="1"/>
                <c:pt idx="0">
                  <c:v>Danmark</c:v>
                </c:pt>
              </c:strCache>
            </c:strRef>
          </c:tx>
          <c:spPr>
            <a:ln w="28575">
              <a:solidFill>
                <a:srgbClr val="0070C0"/>
              </a:solidFill>
            </a:ln>
          </c:spPr>
          <c:marker>
            <c:symbol val="triangle"/>
            <c:size val="11"/>
            <c:spPr>
              <a:solidFill>
                <a:srgbClr val="0070C0"/>
              </a:solidFill>
              <a:ln>
                <a:solidFill>
                  <a:schemeClr val="accent3">
                    <a:lumMod val="75000"/>
                  </a:schemeClr>
                </a:solidFill>
              </a:ln>
            </c:spPr>
          </c:marker>
          <c:cat>
            <c:numRef>
              <c:f>Figur3.1!$A$2:$A$5</c:f>
              <c:numCache>
                <c:formatCode>General</c:formatCode>
                <c:ptCount val="4"/>
                <c:pt idx="0">
                  <c:v>2000</c:v>
                </c:pt>
                <c:pt idx="1">
                  <c:v>2003</c:v>
                </c:pt>
                <c:pt idx="2">
                  <c:v>2006</c:v>
                </c:pt>
                <c:pt idx="3">
                  <c:v>2009</c:v>
                </c:pt>
              </c:numCache>
            </c:numRef>
          </c:cat>
          <c:val>
            <c:numRef>
              <c:f>Figur3.1!$C$2:$C$5</c:f>
              <c:numCache>
                <c:formatCode>General</c:formatCode>
                <c:ptCount val="4"/>
                <c:pt idx="0">
                  <c:v>497</c:v>
                </c:pt>
                <c:pt idx="1">
                  <c:v>492</c:v>
                </c:pt>
                <c:pt idx="2">
                  <c:v>494</c:v>
                </c:pt>
                <c:pt idx="3">
                  <c:v>495</c:v>
                </c:pt>
              </c:numCache>
            </c:numRef>
          </c:val>
        </c:ser>
        <c:ser>
          <c:idx val="2"/>
          <c:order val="2"/>
          <c:tx>
            <c:strRef>
              <c:f>Figur3.1!$D$1</c:f>
              <c:strCache>
                <c:ptCount val="1"/>
                <c:pt idx="0">
                  <c:v>Finland</c:v>
                </c:pt>
              </c:strCache>
            </c:strRef>
          </c:tx>
          <c:spPr>
            <a:ln w="28575">
              <a:solidFill>
                <a:srgbClr val="808080"/>
              </a:solidFill>
            </a:ln>
          </c:spPr>
          <c:marker>
            <c:symbol val="triangle"/>
            <c:size val="10"/>
            <c:spPr>
              <a:solidFill>
                <a:srgbClr val="808080"/>
              </a:solidFill>
              <a:ln>
                <a:solidFill>
                  <a:srgbClr val="808080"/>
                </a:solidFill>
              </a:ln>
            </c:spPr>
          </c:marker>
          <c:cat>
            <c:numRef>
              <c:f>Figur3.1!$A$2:$A$5</c:f>
              <c:numCache>
                <c:formatCode>General</c:formatCode>
                <c:ptCount val="4"/>
                <c:pt idx="0">
                  <c:v>2000</c:v>
                </c:pt>
                <c:pt idx="1">
                  <c:v>2003</c:v>
                </c:pt>
                <c:pt idx="2">
                  <c:v>2006</c:v>
                </c:pt>
                <c:pt idx="3">
                  <c:v>2009</c:v>
                </c:pt>
              </c:numCache>
            </c:numRef>
          </c:cat>
          <c:val>
            <c:numRef>
              <c:f>Figur3.1!$D$2:$D$5</c:f>
              <c:numCache>
                <c:formatCode>General</c:formatCode>
                <c:ptCount val="4"/>
                <c:pt idx="0">
                  <c:v>546</c:v>
                </c:pt>
                <c:pt idx="1">
                  <c:v>543</c:v>
                </c:pt>
                <c:pt idx="2">
                  <c:v>547</c:v>
                </c:pt>
                <c:pt idx="3">
                  <c:v>536</c:v>
                </c:pt>
              </c:numCache>
            </c:numRef>
          </c:val>
        </c:ser>
        <c:ser>
          <c:idx val="3"/>
          <c:order val="3"/>
          <c:tx>
            <c:strRef>
              <c:f>Figur3.1!$E$1</c:f>
              <c:strCache>
                <c:ptCount val="1"/>
                <c:pt idx="0">
                  <c:v>Island</c:v>
                </c:pt>
              </c:strCache>
            </c:strRef>
          </c:tx>
          <c:spPr>
            <a:ln w="28575">
              <a:solidFill>
                <a:srgbClr val="00CC99">
                  <a:lumMod val="50000"/>
                </a:srgbClr>
              </a:solidFill>
            </a:ln>
          </c:spPr>
          <c:marker>
            <c:symbol val="circle"/>
            <c:size val="9"/>
            <c:spPr>
              <a:solidFill>
                <a:srgbClr val="00CC99">
                  <a:lumMod val="50000"/>
                </a:srgbClr>
              </a:solidFill>
              <a:ln>
                <a:solidFill>
                  <a:srgbClr val="00CC99">
                    <a:lumMod val="50000"/>
                  </a:srgbClr>
                </a:solidFill>
              </a:ln>
            </c:spPr>
          </c:marker>
          <c:cat>
            <c:numRef>
              <c:f>Figur3.1!$A$2:$A$5</c:f>
              <c:numCache>
                <c:formatCode>General</c:formatCode>
                <c:ptCount val="4"/>
                <c:pt idx="0">
                  <c:v>2000</c:v>
                </c:pt>
                <c:pt idx="1">
                  <c:v>2003</c:v>
                </c:pt>
                <c:pt idx="2">
                  <c:v>2006</c:v>
                </c:pt>
                <c:pt idx="3">
                  <c:v>2009</c:v>
                </c:pt>
              </c:numCache>
            </c:numRef>
          </c:cat>
          <c:val>
            <c:numRef>
              <c:f>Figur3.1!$E$2:$E$5</c:f>
              <c:numCache>
                <c:formatCode>General</c:formatCode>
                <c:ptCount val="4"/>
                <c:pt idx="0">
                  <c:v>507</c:v>
                </c:pt>
                <c:pt idx="1">
                  <c:v>492</c:v>
                </c:pt>
                <c:pt idx="2">
                  <c:v>484</c:v>
                </c:pt>
                <c:pt idx="3">
                  <c:v>500</c:v>
                </c:pt>
              </c:numCache>
            </c:numRef>
          </c:val>
        </c:ser>
        <c:ser>
          <c:idx val="4"/>
          <c:order val="4"/>
          <c:tx>
            <c:strRef>
              <c:f>Figur3.1!$F$1</c:f>
              <c:strCache>
                <c:ptCount val="1"/>
                <c:pt idx="0">
                  <c:v>Sverige</c:v>
                </c:pt>
              </c:strCache>
            </c:strRef>
          </c:tx>
          <c:spPr>
            <a:ln w="28575">
              <a:solidFill>
                <a:srgbClr val="3333CC">
                  <a:lumMod val="75000"/>
                </a:srgbClr>
              </a:solidFill>
            </a:ln>
          </c:spPr>
          <c:marker>
            <c:symbol val="diamond"/>
            <c:size val="11"/>
            <c:spPr>
              <a:solidFill>
                <a:srgbClr val="3333CC">
                  <a:lumMod val="75000"/>
                </a:srgbClr>
              </a:solidFill>
              <a:ln>
                <a:solidFill>
                  <a:srgbClr val="3333CC">
                    <a:lumMod val="75000"/>
                  </a:srgbClr>
                </a:solidFill>
              </a:ln>
            </c:spPr>
          </c:marker>
          <c:cat>
            <c:numRef>
              <c:f>Figur3.1!$A$2:$A$5</c:f>
              <c:numCache>
                <c:formatCode>General</c:formatCode>
                <c:ptCount val="4"/>
                <c:pt idx="0">
                  <c:v>2000</c:v>
                </c:pt>
                <c:pt idx="1">
                  <c:v>2003</c:v>
                </c:pt>
                <c:pt idx="2">
                  <c:v>2006</c:v>
                </c:pt>
                <c:pt idx="3">
                  <c:v>2009</c:v>
                </c:pt>
              </c:numCache>
            </c:numRef>
          </c:cat>
          <c:val>
            <c:numRef>
              <c:f>Figur3.1!$F$2:$F$5</c:f>
              <c:numCache>
                <c:formatCode>General</c:formatCode>
                <c:ptCount val="4"/>
                <c:pt idx="0">
                  <c:v>516</c:v>
                </c:pt>
                <c:pt idx="1">
                  <c:v>514</c:v>
                </c:pt>
                <c:pt idx="2">
                  <c:v>507</c:v>
                </c:pt>
                <c:pt idx="3">
                  <c:v>497</c:v>
                </c:pt>
              </c:numCache>
            </c:numRef>
          </c:val>
        </c:ser>
        <c:ser>
          <c:idx val="5"/>
          <c:order val="5"/>
          <c:tx>
            <c:strRef>
              <c:f>Figur3.1!#REF!</c:f>
              <c:strCache>
                <c:ptCount val="1"/>
                <c:pt idx="0">
                  <c:v>#REF!</c:v>
                </c:pt>
              </c:strCache>
            </c:strRef>
          </c:tx>
          <c:cat>
            <c:numRef>
              <c:f>Figur3.1!$A$2:$A$5</c:f>
              <c:numCache>
                <c:formatCode>General</c:formatCode>
                <c:ptCount val="4"/>
                <c:pt idx="0">
                  <c:v>2000</c:v>
                </c:pt>
                <c:pt idx="1">
                  <c:v>2003</c:v>
                </c:pt>
                <c:pt idx="2">
                  <c:v>2006</c:v>
                </c:pt>
                <c:pt idx="3">
                  <c:v>2009</c:v>
                </c:pt>
              </c:numCache>
            </c:numRef>
          </c:cat>
          <c:val>
            <c:numRef>
              <c:f>Figur3.1!#REF!</c:f>
              <c:numCache>
                <c:formatCode>General</c:formatCode>
                <c:ptCount val="1"/>
                <c:pt idx="0">
                  <c:v>1</c:v>
                </c:pt>
              </c:numCache>
            </c:numRef>
          </c:val>
        </c:ser>
        <c:marker val="1"/>
        <c:axId val="140454912"/>
        <c:axId val="140481280"/>
      </c:lineChart>
      <c:catAx>
        <c:axId val="140454912"/>
        <c:scaling>
          <c:orientation val="minMax"/>
        </c:scaling>
        <c:axPos val="b"/>
        <c:numFmt formatCode="General" sourceLinked="1"/>
        <c:tickLblPos val="nextTo"/>
        <c:txPr>
          <a:bodyPr rot="0" vert="horz"/>
          <a:lstStyle/>
          <a:p>
            <a:pPr>
              <a:defRPr sz="2000"/>
            </a:pPr>
            <a:endParaRPr lang="nb-NO"/>
          </a:p>
        </c:txPr>
        <c:crossAx val="140481280"/>
        <c:crosses val="autoZero"/>
        <c:auto val="1"/>
        <c:lblAlgn val="ctr"/>
        <c:lblOffset val="100"/>
      </c:catAx>
      <c:valAx>
        <c:axId val="140481280"/>
        <c:scaling>
          <c:orientation val="minMax"/>
          <c:max val="550"/>
          <c:min val="480"/>
        </c:scaling>
        <c:axPos val="l"/>
        <c:majorGridlines/>
        <c:numFmt formatCode="General" sourceLinked="1"/>
        <c:tickLblPos val="nextTo"/>
        <c:txPr>
          <a:bodyPr rot="0" vert="horz"/>
          <a:lstStyle/>
          <a:p>
            <a:pPr>
              <a:defRPr/>
            </a:pPr>
            <a:endParaRPr lang="nb-NO"/>
          </a:p>
        </c:txPr>
        <c:crossAx val="140454912"/>
        <c:crosses val="autoZero"/>
        <c:crossBetween val="between"/>
      </c:valAx>
      <c:spPr>
        <a:noFill/>
      </c:spPr>
    </c:plotArea>
    <c:legend>
      <c:legendPos val="b"/>
      <c:legendEntry>
        <c:idx val="5"/>
        <c:delete val="1"/>
      </c:legendEntry>
      <c:layout>
        <c:manualLayout>
          <c:xMode val="edge"/>
          <c:yMode val="edge"/>
          <c:x val="0.80384487749646616"/>
          <c:y val="0.25923913838387425"/>
          <c:w val="0.18511642088695124"/>
          <c:h val="0.50519617737418465"/>
        </c:manualLayout>
      </c:layout>
    </c:legend>
    <c:plotVisOnly val="1"/>
    <c:dispBlanksAs val="gap"/>
  </c:chart>
  <c:txPr>
    <a:bodyPr/>
    <a:lstStyle/>
    <a:p>
      <a:pPr>
        <a:defRPr sz="1800"/>
      </a:pPr>
      <a:endParaRPr lang="nb-NO"/>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b-NO"/>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4.888911130654313E-2"/>
          <c:y val="5.7593764289780434E-2"/>
          <c:w val="0.62957171808655665"/>
          <c:h val="0.89973986767080172"/>
        </c:manualLayout>
      </c:layout>
      <c:pie3DChart>
        <c:varyColors val="1"/>
        <c:ser>
          <c:idx val="0"/>
          <c:order val="0"/>
          <c:tx>
            <c:strRef>
              <c:f>'Ark1'!$B$1</c:f>
              <c:strCache>
                <c:ptCount val="1"/>
                <c:pt idx="0">
                  <c:v>antall artikler</c:v>
                </c:pt>
              </c:strCache>
            </c:strRef>
          </c:tx>
          <c:spPr>
            <a:solidFill>
              <a:srgbClr val="C00000"/>
            </a:solidFill>
          </c:spPr>
          <c:dPt>
            <c:idx val="0"/>
            <c:explosion val="10"/>
            <c:spPr>
              <a:solidFill>
                <a:srgbClr val="00B050"/>
              </a:solidFill>
            </c:spPr>
          </c:dPt>
          <c:dPt>
            <c:idx val="1"/>
            <c:spPr>
              <a:solidFill>
                <a:schemeClr val="bg2">
                  <a:lumMod val="40000"/>
                  <a:lumOff val="60000"/>
                </a:schemeClr>
              </a:solidFill>
            </c:spPr>
          </c:dPt>
          <c:cat>
            <c:strRef>
              <c:f>'Ark1'!$A$2:$A$4</c:f>
              <c:strCache>
                <c:ptCount val="3"/>
                <c:pt idx="0">
                  <c:v>Positive</c:v>
                </c:pt>
                <c:pt idx="1">
                  <c:v>Nøytrale</c:v>
                </c:pt>
                <c:pt idx="2">
                  <c:v>Negative</c:v>
                </c:pt>
              </c:strCache>
            </c:strRef>
          </c:cat>
          <c:val>
            <c:numRef>
              <c:f>'Ark1'!$B$2:$B$4</c:f>
              <c:numCache>
                <c:formatCode>General</c:formatCode>
                <c:ptCount val="3"/>
                <c:pt idx="0">
                  <c:v>33</c:v>
                </c:pt>
                <c:pt idx="1">
                  <c:v>16</c:v>
                </c:pt>
                <c:pt idx="2">
                  <c:v>56.8</c:v>
                </c:pt>
              </c:numCache>
            </c:numRef>
          </c:val>
        </c:ser>
      </c:pie3DChart>
    </c:plotArea>
    <c:plotVisOnly val="1"/>
  </c:chart>
  <c:txPr>
    <a:bodyPr/>
    <a:lstStyle/>
    <a:p>
      <a:pPr>
        <a:defRPr sz="1800"/>
      </a:pPr>
      <a:endParaRPr lang="nb-NO"/>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b-NO"/>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4.8888546711834041E-2"/>
          <c:y val="0.10440825144414272"/>
          <c:w val="0.63259819703799103"/>
          <c:h val="0.89381398322088135"/>
        </c:manualLayout>
      </c:layout>
      <c:pie3DChart>
        <c:varyColors val="1"/>
        <c:ser>
          <c:idx val="0"/>
          <c:order val="0"/>
          <c:tx>
            <c:strRef>
              <c:f>'Ark1'!$B$1</c:f>
              <c:strCache>
                <c:ptCount val="1"/>
                <c:pt idx="0">
                  <c:v>antall artikler</c:v>
                </c:pt>
              </c:strCache>
            </c:strRef>
          </c:tx>
          <c:dPt>
            <c:idx val="0"/>
            <c:explosion val="10"/>
            <c:spPr>
              <a:solidFill>
                <a:srgbClr val="00B050"/>
              </a:solidFill>
            </c:spPr>
          </c:dPt>
          <c:dPt>
            <c:idx val="1"/>
            <c:spPr>
              <a:solidFill>
                <a:schemeClr val="bg2">
                  <a:lumMod val="40000"/>
                  <a:lumOff val="60000"/>
                </a:schemeClr>
              </a:solidFill>
            </c:spPr>
          </c:dPt>
          <c:dPt>
            <c:idx val="2"/>
            <c:spPr>
              <a:solidFill>
                <a:srgbClr val="C00000"/>
              </a:solidFill>
            </c:spPr>
          </c:dPt>
          <c:cat>
            <c:strRef>
              <c:f>'Ark1'!$A$2:$A$4</c:f>
              <c:strCache>
                <c:ptCount val="3"/>
                <c:pt idx="0">
                  <c:v>positive</c:v>
                </c:pt>
                <c:pt idx="1">
                  <c:v>nøytrale</c:v>
                </c:pt>
                <c:pt idx="2">
                  <c:v>negative</c:v>
                </c:pt>
              </c:strCache>
            </c:strRef>
          </c:cat>
          <c:val>
            <c:numRef>
              <c:f>'Ark1'!$B$2:$B$4</c:f>
              <c:numCache>
                <c:formatCode>General</c:formatCode>
                <c:ptCount val="3"/>
                <c:pt idx="0">
                  <c:v>71</c:v>
                </c:pt>
                <c:pt idx="1">
                  <c:v>4</c:v>
                </c:pt>
                <c:pt idx="2">
                  <c:v>24</c:v>
                </c:pt>
              </c:numCache>
            </c:numRef>
          </c:val>
        </c:ser>
      </c:pie3DChart>
    </c:plotArea>
    <c:plotVisOnly val="1"/>
  </c:chart>
  <c:txPr>
    <a:bodyPr/>
    <a:lstStyle/>
    <a:p>
      <a:pPr>
        <a:defRPr sz="1800"/>
      </a:pPr>
      <a:endParaRPr lang="nb-NO"/>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b-NO"/>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4.7696143133496814E-2"/>
          <c:y val="7.2408475414578705E-2"/>
          <c:w val="0.64155921662243165"/>
          <c:h val="0.88492515654600334"/>
        </c:manualLayout>
      </c:layout>
      <c:pie3DChart>
        <c:varyColors val="1"/>
        <c:ser>
          <c:idx val="0"/>
          <c:order val="0"/>
          <c:tx>
            <c:strRef>
              <c:f>'Ark1'!$B$1</c:f>
              <c:strCache>
                <c:ptCount val="1"/>
                <c:pt idx="0">
                  <c:v>antall artikler</c:v>
                </c:pt>
              </c:strCache>
            </c:strRef>
          </c:tx>
          <c:dPt>
            <c:idx val="0"/>
            <c:explosion val="10"/>
            <c:spPr>
              <a:solidFill>
                <a:srgbClr val="00B050"/>
              </a:solidFill>
            </c:spPr>
          </c:dPt>
          <c:dPt>
            <c:idx val="1"/>
            <c:spPr>
              <a:solidFill>
                <a:schemeClr val="bg2">
                  <a:lumMod val="40000"/>
                  <a:lumOff val="60000"/>
                </a:schemeClr>
              </a:solidFill>
            </c:spPr>
          </c:dPt>
          <c:dPt>
            <c:idx val="2"/>
            <c:spPr>
              <a:solidFill>
                <a:srgbClr val="C00000"/>
              </a:solidFill>
            </c:spPr>
          </c:dPt>
          <c:cat>
            <c:strRef>
              <c:f>'Ark1'!$A$2:$A$4</c:f>
              <c:strCache>
                <c:ptCount val="3"/>
                <c:pt idx="0">
                  <c:v>Positive </c:v>
                </c:pt>
                <c:pt idx="1">
                  <c:v>Nøytrale</c:v>
                </c:pt>
                <c:pt idx="2">
                  <c:v>Negative</c:v>
                </c:pt>
              </c:strCache>
            </c:strRef>
          </c:cat>
          <c:val>
            <c:numRef>
              <c:f>'Ark1'!$B$2:$B$4</c:f>
              <c:numCache>
                <c:formatCode>General</c:formatCode>
                <c:ptCount val="3"/>
                <c:pt idx="0">
                  <c:v>60</c:v>
                </c:pt>
                <c:pt idx="1">
                  <c:v>25</c:v>
                </c:pt>
                <c:pt idx="2">
                  <c:v>15</c:v>
                </c:pt>
              </c:numCache>
            </c:numRef>
          </c:val>
        </c:ser>
      </c:pie3DChart>
    </c:plotArea>
    <c:legend>
      <c:legendPos val="t"/>
      <c:layout>
        <c:manualLayout>
          <c:xMode val="edge"/>
          <c:yMode val="edge"/>
          <c:x val="1.7344052048544226E-2"/>
          <c:y val="0.21925772464701326"/>
          <c:w val="0.97914446024832136"/>
          <c:h val="0.13093125040827944"/>
        </c:manualLayout>
      </c:layout>
      <c:txPr>
        <a:bodyPr/>
        <a:lstStyle/>
        <a:p>
          <a:pPr>
            <a:defRPr sz="1400"/>
          </a:pPr>
          <a:endParaRPr lang="nb-NO"/>
        </a:p>
      </c:txPr>
    </c:legend>
    <c:plotVisOnly val="1"/>
  </c:chart>
  <c:txPr>
    <a:bodyPr/>
    <a:lstStyle/>
    <a:p>
      <a:pPr>
        <a:defRPr sz="1800"/>
      </a:pPr>
      <a:endParaRPr lang="nb-NO"/>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nb-NO"/>
  <c:clrMapOvr bg1="lt1" tx1="dk1" bg2="lt2" tx2="dk2" accent1="accent1" accent2="accent2" accent3="accent3" accent4="accent4" accent5="accent5" accent6="accent6" hlink="hlink" folHlink="folHlink"/>
  <c:chart>
    <c:plotArea>
      <c:layout/>
      <c:lineChart>
        <c:grouping val="standard"/>
        <c:ser>
          <c:idx val="1"/>
          <c:order val="0"/>
          <c:tx>
            <c:strRef>
              <c:f>lærer!$A$5</c:f>
              <c:strCache>
                <c:ptCount val="1"/>
                <c:pt idx="0">
                  <c:v>ALMLÆRER/GLU1-7/GLU5-10</c:v>
                </c:pt>
              </c:strCache>
            </c:strRef>
          </c:tx>
          <c:marker>
            <c:symbol val="none"/>
          </c:marker>
          <c:cat>
            <c:strRef>
              <c:f>lærer!$B$3:$F$3</c:f>
              <c:strCache>
                <c:ptCount val="5"/>
                <c:pt idx="0">
                  <c:v>Søkere 2007</c:v>
                </c:pt>
                <c:pt idx="1">
                  <c:v>Søkere 2008</c:v>
                </c:pt>
                <c:pt idx="2">
                  <c:v>Søkere 2009</c:v>
                </c:pt>
                <c:pt idx="3">
                  <c:v>Søkere 2010</c:v>
                </c:pt>
                <c:pt idx="4">
                  <c:v>Søkere 2011</c:v>
                </c:pt>
              </c:strCache>
            </c:strRef>
          </c:cat>
          <c:val>
            <c:numRef>
              <c:f>lærer!$B$5:$F$5</c:f>
              <c:numCache>
                <c:formatCode>General</c:formatCode>
                <c:ptCount val="5"/>
                <c:pt idx="0">
                  <c:v>3066</c:v>
                </c:pt>
                <c:pt idx="1">
                  <c:v>3003</c:v>
                </c:pt>
                <c:pt idx="2">
                  <c:v>4046</c:v>
                </c:pt>
                <c:pt idx="3">
                  <c:v>4347</c:v>
                </c:pt>
                <c:pt idx="4">
                  <c:v>4459</c:v>
                </c:pt>
              </c:numCache>
            </c:numRef>
          </c:val>
        </c:ser>
        <c:ser>
          <c:idx val="0"/>
          <c:order val="1"/>
          <c:tx>
            <c:strRef>
              <c:f>lærer!$A$4</c:f>
              <c:strCache>
                <c:ptCount val="1"/>
                <c:pt idx="0">
                  <c:v>5-ÅRIG INTEGRERT</c:v>
                </c:pt>
              </c:strCache>
            </c:strRef>
          </c:tx>
          <c:marker>
            <c:symbol val="none"/>
          </c:marker>
          <c:cat>
            <c:strRef>
              <c:f>lærer!$B$3:$F$3</c:f>
              <c:strCache>
                <c:ptCount val="5"/>
                <c:pt idx="0">
                  <c:v>Søkere 2007</c:v>
                </c:pt>
                <c:pt idx="1">
                  <c:v>Søkere 2008</c:v>
                </c:pt>
                <c:pt idx="2">
                  <c:v>Søkere 2009</c:v>
                </c:pt>
                <c:pt idx="3">
                  <c:v>Søkere 2010</c:v>
                </c:pt>
                <c:pt idx="4">
                  <c:v>Søkere 2011</c:v>
                </c:pt>
              </c:strCache>
            </c:strRef>
          </c:cat>
          <c:val>
            <c:numRef>
              <c:f>lærer!$B$4:$F$4</c:f>
              <c:numCache>
                <c:formatCode>General</c:formatCode>
                <c:ptCount val="5"/>
                <c:pt idx="0">
                  <c:v>824</c:v>
                </c:pt>
                <c:pt idx="1">
                  <c:v>837</c:v>
                </c:pt>
                <c:pt idx="2">
                  <c:v>915</c:v>
                </c:pt>
                <c:pt idx="3">
                  <c:v>1137</c:v>
                </c:pt>
                <c:pt idx="4">
                  <c:v>1368</c:v>
                </c:pt>
              </c:numCache>
            </c:numRef>
          </c:val>
        </c:ser>
        <c:ser>
          <c:idx val="2"/>
          <c:order val="2"/>
          <c:tx>
            <c:strRef>
              <c:f>lærer!$A$7</c:f>
              <c:strCache>
                <c:ptCount val="1"/>
                <c:pt idx="0">
                  <c:v>FAGLÆRER</c:v>
                </c:pt>
              </c:strCache>
            </c:strRef>
          </c:tx>
          <c:marker>
            <c:symbol val="none"/>
          </c:marker>
          <c:cat>
            <c:strRef>
              <c:f>lærer!$B$3:$F$3</c:f>
              <c:strCache>
                <c:ptCount val="5"/>
                <c:pt idx="0">
                  <c:v>Søkere 2007</c:v>
                </c:pt>
                <c:pt idx="1">
                  <c:v>Søkere 2008</c:v>
                </c:pt>
                <c:pt idx="2">
                  <c:v>Søkere 2009</c:v>
                </c:pt>
                <c:pt idx="3">
                  <c:v>Søkere 2010</c:v>
                </c:pt>
                <c:pt idx="4">
                  <c:v>Søkere 2011</c:v>
                </c:pt>
              </c:strCache>
            </c:strRef>
          </c:cat>
          <c:val>
            <c:numRef>
              <c:f>lærer!$B$7:$F$7</c:f>
              <c:numCache>
                <c:formatCode>General</c:formatCode>
                <c:ptCount val="5"/>
                <c:pt idx="0">
                  <c:v>809</c:v>
                </c:pt>
                <c:pt idx="1">
                  <c:v>735</c:v>
                </c:pt>
                <c:pt idx="2">
                  <c:v>857</c:v>
                </c:pt>
                <c:pt idx="3">
                  <c:v>852</c:v>
                </c:pt>
                <c:pt idx="4">
                  <c:v>879</c:v>
                </c:pt>
              </c:numCache>
            </c:numRef>
          </c:val>
        </c:ser>
        <c:marker val="1"/>
        <c:axId val="140720000"/>
        <c:axId val="140721536"/>
      </c:lineChart>
      <c:catAx>
        <c:axId val="140720000"/>
        <c:scaling>
          <c:orientation val="minMax"/>
        </c:scaling>
        <c:axPos val="b"/>
        <c:tickLblPos val="nextTo"/>
        <c:crossAx val="140721536"/>
        <c:crosses val="autoZero"/>
        <c:auto val="1"/>
        <c:lblAlgn val="ctr"/>
        <c:lblOffset val="100"/>
      </c:catAx>
      <c:valAx>
        <c:axId val="140721536"/>
        <c:scaling>
          <c:orientation val="minMax"/>
        </c:scaling>
        <c:axPos val="l"/>
        <c:majorGridlines/>
        <c:numFmt formatCode="General" sourceLinked="1"/>
        <c:tickLblPos val="nextTo"/>
        <c:crossAx val="140720000"/>
        <c:crosses val="autoZero"/>
        <c:crossBetween val="between"/>
      </c:valAx>
    </c:plotArea>
    <c:legend>
      <c:legendPos val="r"/>
      <c:layout/>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nb-NO"/>
  <c:clrMapOvr bg1="lt1" tx1="dk1" bg2="lt2" tx2="dk2" accent1="accent1" accent2="accent2" accent3="accent3" accent4="accent4" accent5="accent5" accent6="accent6" hlink="hlink" folHlink="folHlink"/>
  <c:chart>
    <c:title>
      <c:tx>
        <c:rich>
          <a:bodyPr/>
          <a:lstStyle/>
          <a:p>
            <a:pPr>
              <a:defRPr/>
            </a:pPr>
            <a:r>
              <a:rPr lang="nb-NO" sz="1800"/>
              <a:t>Gjennomføring etter</a:t>
            </a:r>
            <a:r>
              <a:rPr lang="nb-NO" sz="1800" baseline="0"/>
              <a:t> fem år</a:t>
            </a:r>
            <a:endParaRPr lang="nb-NO" sz="1800"/>
          </a:p>
        </c:rich>
      </c:tx>
      <c:layout/>
      <c:overlay val="1"/>
    </c:title>
    <c:plotArea>
      <c:layout/>
      <c:pieChart>
        <c:varyColors val="1"/>
        <c:ser>
          <c:idx val="0"/>
          <c:order val="0"/>
          <c:spPr>
            <a:solidFill>
              <a:srgbClr val="00B050"/>
            </a:solidFill>
          </c:spPr>
          <c:dPt>
            <c:idx val="1"/>
            <c:explosion val="2"/>
            <c:spPr>
              <a:solidFill>
                <a:srgbClr val="FF8181"/>
              </a:solidFill>
            </c:spPr>
          </c:dPt>
          <c:dLbls>
            <c:numFmt formatCode="General" sourceLinked="0"/>
            <c:dLblPos val="bestFit"/>
            <c:showVal val="1"/>
            <c:showPercent val="1"/>
            <c:showLeaderLines val="1"/>
          </c:dLbls>
          <c:cat>
            <c:strRef>
              <c:f>'Ark1'!$A$4:$A$5</c:f>
              <c:strCache>
                <c:ptCount val="2"/>
                <c:pt idx="0">
                  <c:v>Elever og lærlinger som har fullført og bestått i løpet av fem år</c:v>
                </c:pt>
                <c:pt idx="1">
                  <c:v>Ikke bestått i løpet av fem år</c:v>
                </c:pt>
              </c:strCache>
            </c:strRef>
          </c:cat>
          <c:val>
            <c:numRef>
              <c:f>'Ark1'!$H$4:$H$5</c:f>
              <c:numCache>
                <c:formatCode>#,##0</c:formatCode>
                <c:ptCount val="2"/>
                <c:pt idx="0">
                  <c:v>40000</c:v>
                </c:pt>
                <c:pt idx="1">
                  <c:v>18000</c:v>
                </c:pt>
              </c:numCache>
            </c:numRef>
          </c:val>
        </c:ser>
        <c:firstSliceAng val="0"/>
      </c:pieChart>
    </c:plotArea>
    <c:legend>
      <c:legendPos val="r"/>
      <c:layout>
        <c:manualLayout>
          <c:xMode val="edge"/>
          <c:yMode val="edge"/>
          <c:x val="0.6328723716516077"/>
          <c:y val="0.24973392690314089"/>
          <c:w val="0.35520512648804403"/>
          <c:h val="0.50053190973684358"/>
        </c:manualLayout>
      </c:layout>
    </c:legend>
    <c:plotVisOnly val="1"/>
  </c:chart>
  <c:txPr>
    <a:bodyPr/>
    <a:lstStyle/>
    <a:p>
      <a:pPr>
        <a:defRPr sz="1600"/>
      </a:pPr>
      <a:endParaRPr lang="nb-NO"/>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nb-NO"/>
  <c:clrMapOvr bg1="lt1" tx1="dk1" bg2="lt2" tx2="dk2" accent1="accent1" accent2="accent2" accent3="accent3" accent4="accent4" accent5="accent5" accent6="accent6" hlink="hlink" folHlink="folHlink"/>
  <c:chart>
    <c:title>
      <c:tx>
        <c:rich>
          <a:bodyPr/>
          <a:lstStyle/>
          <a:p>
            <a:pPr>
              <a:defRPr/>
            </a:pPr>
            <a:r>
              <a:rPr lang="nb-NO" sz="1800" b="1" i="0" baseline="0"/>
              <a:t>Gjennomføring etter fem år, dersom 75 % </a:t>
            </a:r>
            <a:endParaRPr lang="nb-NO"/>
          </a:p>
        </c:rich>
      </c:tx>
      <c:layout/>
      <c:overlay val="1"/>
    </c:title>
    <c:plotArea>
      <c:layout>
        <c:manualLayout>
          <c:layoutTarget val="inner"/>
          <c:xMode val="edge"/>
          <c:yMode val="edge"/>
          <c:x val="7.6781862773859663E-2"/>
          <c:y val="9.0139746045257846E-2"/>
          <c:w val="0.53048585767315615"/>
          <c:h val="0.80170272634839579"/>
        </c:manualLayout>
      </c:layout>
      <c:pieChart>
        <c:varyColors val="1"/>
        <c:ser>
          <c:idx val="0"/>
          <c:order val="0"/>
          <c:explosion val="2"/>
          <c:dPt>
            <c:idx val="0"/>
            <c:spPr>
              <a:solidFill>
                <a:srgbClr val="00B050"/>
              </a:solidFill>
            </c:spPr>
          </c:dPt>
          <c:dPt>
            <c:idx val="1"/>
            <c:explosion val="18"/>
            <c:spPr>
              <a:solidFill>
                <a:srgbClr val="92D050"/>
              </a:solidFill>
            </c:spPr>
          </c:dPt>
          <c:dPt>
            <c:idx val="2"/>
            <c:spPr>
              <a:solidFill>
                <a:srgbClr val="FF8181"/>
              </a:solidFill>
            </c:spPr>
          </c:dPt>
          <c:dLbls>
            <c:dLbl>
              <c:idx val="1"/>
              <c:layout/>
              <c:tx>
                <c:rich>
                  <a:bodyPr/>
                  <a:lstStyle/>
                  <a:p>
                    <a:r>
                      <a:rPr lang="en-US"/>
                      <a:t>3 500; 6 %</a:t>
                    </a:r>
                  </a:p>
                </c:rich>
              </c:tx>
              <c:dLblPos val="bestFit"/>
              <c:showVal val="1"/>
              <c:showPercent val="1"/>
            </c:dLbl>
            <c:dLbl>
              <c:idx val="2"/>
              <c:layout/>
              <c:tx>
                <c:rich>
                  <a:bodyPr/>
                  <a:lstStyle/>
                  <a:p>
                    <a:r>
                      <a:rPr lang="en-US"/>
                      <a:t>14 500; 25 %</a:t>
                    </a:r>
                  </a:p>
                </c:rich>
              </c:tx>
              <c:dLblPos val="bestFit"/>
              <c:showVal val="1"/>
              <c:showPercent val="1"/>
            </c:dLbl>
            <c:dLblPos val="bestFit"/>
            <c:showVal val="1"/>
            <c:showPercent val="1"/>
            <c:showLeaderLines val="1"/>
          </c:dLbls>
          <c:cat>
            <c:strRef>
              <c:f>'[gjennomføring antall.xlsx]Ark1'!$A$4,'[gjennomføring antall.xlsx]Ark1'!$A$8:$A$9</c:f>
              <c:strCache>
                <c:ptCount val="3"/>
                <c:pt idx="0">
                  <c:v>Elever og lærlinger som har fullført og bestått i løpet av fem år</c:v>
                </c:pt>
                <c:pt idx="1">
                  <c:v>Økning i fullført og bestått som skal til for å nå 75 %</c:v>
                </c:pt>
                <c:pt idx="2">
                  <c:v>Ikke bestått dersom vi når 75 %</c:v>
                </c:pt>
              </c:strCache>
            </c:strRef>
          </c:cat>
          <c:val>
            <c:numRef>
              <c:f>'[gjennomføring antall.xlsx]Ark1'!$H$4,'[gjennomføring antall.xlsx]Ark1'!$H$8:$H$9</c:f>
              <c:numCache>
                <c:formatCode>#,##0</c:formatCode>
                <c:ptCount val="3"/>
                <c:pt idx="0">
                  <c:v>40000</c:v>
                </c:pt>
                <c:pt idx="1">
                  <c:v>3500</c:v>
                </c:pt>
                <c:pt idx="2">
                  <c:v>14500</c:v>
                </c:pt>
              </c:numCache>
            </c:numRef>
          </c:val>
        </c:ser>
        <c:firstSliceAng val="0"/>
      </c:pieChart>
    </c:plotArea>
    <c:legend>
      <c:legendPos val="r"/>
      <c:layout>
        <c:manualLayout>
          <c:xMode val="edge"/>
          <c:yMode val="edge"/>
          <c:x val="0.62530152434373465"/>
          <c:y val="0.12460097893168778"/>
          <c:w val="0.36277597193048411"/>
          <c:h val="0.75079804213662582"/>
        </c:manualLayout>
      </c:layout>
    </c:legend>
    <c:plotVisOnly val="1"/>
  </c:chart>
  <c:txPr>
    <a:bodyPr/>
    <a:lstStyle/>
    <a:p>
      <a:pPr>
        <a:defRPr sz="1600"/>
      </a:pPr>
      <a:endParaRPr lang="nb-NO"/>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89172" tIns="44586" rIns="89172" bIns="44586" numCol="1" anchor="t" anchorCtr="0" compatLnSpc="1">
            <a:prstTxWarp prst="textNoShape">
              <a:avLst/>
            </a:prstTxWarp>
          </a:bodyPr>
          <a:lstStyle>
            <a:lvl1pPr>
              <a:defRPr sz="1200"/>
            </a:lvl1pPr>
          </a:lstStyle>
          <a:p>
            <a:pPr>
              <a:defRPr/>
            </a:pPr>
            <a:endParaRPr lang="nn-NO"/>
          </a:p>
        </p:txBody>
      </p:sp>
      <p:sp>
        <p:nvSpPr>
          <p:cNvPr id="10243" name="Rectangle 3"/>
          <p:cNvSpPr>
            <a:spLocks noGrp="1" noChangeArrowheads="1"/>
          </p:cNvSpPr>
          <p:nvPr>
            <p:ph type="dt" sz="quarter" idx="1"/>
          </p:nvPr>
        </p:nvSpPr>
        <p:spPr bwMode="auto">
          <a:xfrm>
            <a:off x="3779838" y="0"/>
            <a:ext cx="2890837" cy="496888"/>
          </a:xfrm>
          <a:prstGeom prst="rect">
            <a:avLst/>
          </a:prstGeom>
          <a:noFill/>
          <a:ln w="9525">
            <a:noFill/>
            <a:miter lim="800000"/>
            <a:headEnd/>
            <a:tailEnd/>
          </a:ln>
          <a:effectLst/>
        </p:spPr>
        <p:txBody>
          <a:bodyPr vert="horz" wrap="square" lIns="89172" tIns="44586" rIns="89172" bIns="44586" numCol="1" anchor="t" anchorCtr="0" compatLnSpc="1">
            <a:prstTxWarp prst="textNoShape">
              <a:avLst/>
            </a:prstTxWarp>
          </a:bodyPr>
          <a:lstStyle>
            <a:lvl1pPr algn="r">
              <a:defRPr sz="1200"/>
            </a:lvl1pPr>
          </a:lstStyle>
          <a:p>
            <a:pPr>
              <a:defRPr/>
            </a:pPr>
            <a:endParaRPr lang="nn-NO"/>
          </a:p>
        </p:txBody>
      </p:sp>
      <p:sp>
        <p:nvSpPr>
          <p:cNvPr id="10244" name="Rectangle 4"/>
          <p:cNvSpPr>
            <a:spLocks noGrp="1" noChangeArrowheads="1"/>
          </p:cNvSpPr>
          <p:nvPr>
            <p:ph type="ftr" sz="quarter" idx="2"/>
          </p:nvPr>
        </p:nvSpPr>
        <p:spPr bwMode="auto">
          <a:xfrm>
            <a:off x="0" y="9432926"/>
            <a:ext cx="2890838" cy="496888"/>
          </a:xfrm>
          <a:prstGeom prst="rect">
            <a:avLst/>
          </a:prstGeom>
          <a:noFill/>
          <a:ln w="9525">
            <a:noFill/>
            <a:miter lim="800000"/>
            <a:headEnd/>
            <a:tailEnd/>
          </a:ln>
          <a:effectLst/>
        </p:spPr>
        <p:txBody>
          <a:bodyPr vert="horz" wrap="square" lIns="89172" tIns="44586" rIns="89172" bIns="44586" numCol="1" anchor="b" anchorCtr="0" compatLnSpc="1">
            <a:prstTxWarp prst="textNoShape">
              <a:avLst/>
            </a:prstTxWarp>
          </a:bodyPr>
          <a:lstStyle>
            <a:lvl1pPr>
              <a:defRPr sz="1200"/>
            </a:lvl1pPr>
          </a:lstStyle>
          <a:p>
            <a:pPr>
              <a:defRPr/>
            </a:pPr>
            <a:endParaRPr lang="nn-NO"/>
          </a:p>
        </p:txBody>
      </p:sp>
      <p:sp>
        <p:nvSpPr>
          <p:cNvPr id="10245" name="Rectangle 5"/>
          <p:cNvSpPr>
            <a:spLocks noGrp="1" noChangeArrowheads="1"/>
          </p:cNvSpPr>
          <p:nvPr>
            <p:ph type="sldNum" sz="quarter" idx="3"/>
          </p:nvPr>
        </p:nvSpPr>
        <p:spPr bwMode="auto">
          <a:xfrm>
            <a:off x="3779838" y="9432926"/>
            <a:ext cx="2890837" cy="496888"/>
          </a:xfrm>
          <a:prstGeom prst="rect">
            <a:avLst/>
          </a:prstGeom>
          <a:noFill/>
          <a:ln w="9525">
            <a:noFill/>
            <a:miter lim="800000"/>
            <a:headEnd/>
            <a:tailEnd/>
          </a:ln>
          <a:effectLst/>
        </p:spPr>
        <p:txBody>
          <a:bodyPr vert="horz" wrap="square" lIns="89172" tIns="44586" rIns="89172" bIns="44586" numCol="1" anchor="b" anchorCtr="0" compatLnSpc="1">
            <a:prstTxWarp prst="textNoShape">
              <a:avLst/>
            </a:prstTxWarp>
          </a:bodyPr>
          <a:lstStyle>
            <a:lvl1pPr algn="r">
              <a:defRPr sz="1200"/>
            </a:lvl1pPr>
          </a:lstStyle>
          <a:p>
            <a:pPr>
              <a:defRPr/>
            </a:pPr>
            <a:fld id="{008A7385-6E80-4809-9B6F-F5401F657320}" type="slidenum">
              <a:rPr lang="nn-NO"/>
              <a:pPr>
                <a:defRPr/>
              </a:pPr>
              <a:t>‹#›</a:t>
            </a:fld>
            <a:endParaRPr lang="nn-N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89172" tIns="44586" rIns="89172" bIns="44586" numCol="1" anchor="t" anchorCtr="0" compatLnSpc="1">
            <a:prstTxWarp prst="textNoShape">
              <a:avLst/>
            </a:prstTxWarp>
          </a:bodyPr>
          <a:lstStyle>
            <a:lvl1pPr>
              <a:defRPr sz="1200"/>
            </a:lvl1pPr>
          </a:lstStyle>
          <a:p>
            <a:pPr>
              <a:defRPr/>
            </a:pPr>
            <a:endParaRPr lang="nb-NO"/>
          </a:p>
        </p:txBody>
      </p:sp>
      <p:sp>
        <p:nvSpPr>
          <p:cNvPr id="91139" name="Rectangle 3"/>
          <p:cNvSpPr>
            <a:spLocks noGrp="1" noChangeArrowheads="1"/>
          </p:cNvSpPr>
          <p:nvPr>
            <p:ph type="dt" idx="1"/>
          </p:nvPr>
        </p:nvSpPr>
        <p:spPr bwMode="auto">
          <a:xfrm>
            <a:off x="3778251" y="0"/>
            <a:ext cx="2890838" cy="496888"/>
          </a:xfrm>
          <a:prstGeom prst="rect">
            <a:avLst/>
          </a:prstGeom>
          <a:noFill/>
          <a:ln w="9525">
            <a:noFill/>
            <a:miter lim="800000"/>
            <a:headEnd/>
            <a:tailEnd/>
          </a:ln>
          <a:effectLst/>
        </p:spPr>
        <p:txBody>
          <a:bodyPr vert="horz" wrap="square" lIns="89172" tIns="44586" rIns="89172" bIns="44586" numCol="1" anchor="t" anchorCtr="0" compatLnSpc="1">
            <a:prstTxWarp prst="textNoShape">
              <a:avLst/>
            </a:prstTxWarp>
          </a:bodyPr>
          <a:lstStyle>
            <a:lvl1pPr algn="r">
              <a:defRPr sz="1200"/>
            </a:lvl1pPr>
          </a:lstStyle>
          <a:p>
            <a:pPr>
              <a:defRPr/>
            </a:pPr>
            <a:endParaRPr lang="nb-NO"/>
          </a:p>
        </p:txBody>
      </p:sp>
      <p:sp>
        <p:nvSpPr>
          <p:cNvPr id="12292" name="Rectangle 4"/>
          <p:cNvSpPr>
            <a:spLocks noGrp="1" noRot="1" noChangeAspect="1" noChangeArrowheads="1" noTextEdit="1"/>
          </p:cNvSpPr>
          <p:nvPr>
            <p:ph type="sldImg" idx="2"/>
          </p:nvPr>
        </p:nvSpPr>
        <p:spPr bwMode="auto">
          <a:xfrm>
            <a:off x="854075" y="744538"/>
            <a:ext cx="4962525" cy="3722687"/>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666751" y="4716464"/>
            <a:ext cx="5337175" cy="4468812"/>
          </a:xfrm>
          <a:prstGeom prst="rect">
            <a:avLst/>
          </a:prstGeom>
          <a:noFill/>
          <a:ln w="9525">
            <a:noFill/>
            <a:miter lim="800000"/>
            <a:headEnd/>
            <a:tailEnd/>
          </a:ln>
          <a:effectLst/>
        </p:spPr>
        <p:txBody>
          <a:bodyPr vert="horz" wrap="square" lIns="89172" tIns="44586" rIns="89172" bIns="44586"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91142" name="Rectangle 6"/>
          <p:cNvSpPr>
            <a:spLocks noGrp="1" noChangeArrowheads="1"/>
          </p:cNvSpPr>
          <p:nvPr>
            <p:ph type="ftr" sz="quarter" idx="4"/>
          </p:nvPr>
        </p:nvSpPr>
        <p:spPr bwMode="auto">
          <a:xfrm>
            <a:off x="0" y="9431339"/>
            <a:ext cx="2890838" cy="496887"/>
          </a:xfrm>
          <a:prstGeom prst="rect">
            <a:avLst/>
          </a:prstGeom>
          <a:noFill/>
          <a:ln w="9525">
            <a:noFill/>
            <a:miter lim="800000"/>
            <a:headEnd/>
            <a:tailEnd/>
          </a:ln>
          <a:effectLst/>
        </p:spPr>
        <p:txBody>
          <a:bodyPr vert="horz" wrap="square" lIns="89172" tIns="44586" rIns="89172" bIns="44586" numCol="1" anchor="b" anchorCtr="0" compatLnSpc="1">
            <a:prstTxWarp prst="textNoShape">
              <a:avLst/>
            </a:prstTxWarp>
          </a:bodyPr>
          <a:lstStyle>
            <a:lvl1pPr>
              <a:defRPr sz="1200"/>
            </a:lvl1pPr>
          </a:lstStyle>
          <a:p>
            <a:pPr>
              <a:defRPr/>
            </a:pPr>
            <a:endParaRPr lang="nb-NO"/>
          </a:p>
        </p:txBody>
      </p:sp>
      <p:sp>
        <p:nvSpPr>
          <p:cNvPr id="91143" name="Rectangle 7"/>
          <p:cNvSpPr>
            <a:spLocks noGrp="1" noChangeArrowheads="1"/>
          </p:cNvSpPr>
          <p:nvPr>
            <p:ph type="sldNum" sz="quarter" idx="5"/>
          </p:nvPr>
        </p:nvSpPr>
        <p:spPr bwMode="auto">
          <a:xfrm>
            <a:off x="3778251" y="9431339"/>
            <a:ext cx="2890838" cy="496887"/>
          </a:xfrm>
          <a:prstGeom prst="rect">
            <a:avLst/>
          </a:prstGeom>
          <a:noFill/>
          <a:ln w="9525">
            <a:noFill/>
            <a:miter lim="800000"/>
            <a:headEnd/>
            <a:tailEnd/>
          </a:ln>
          <a:effectLst/>
        </p:spPr>
        <p:txBody>
          <a:bodyPr vert="horz" wrap="square" lIns="89172" tIns="44586" rIns="89172" bIns="44586" numCol="1" anchor="b" anchorCtr="0" compatLnSpc="1">
            <a:prstTxWarp prst="textNoShape">
              <a:avLst/>
            </a:prstTxWarp>
          </a:bodyPr>
          <a:lstStyle>
            <a:lvl1pPr algn="r">
              <a:defRPr sz="1200"/>
            </a:lvl1pPr>
          </a:lstStyle>
          <a:p>
            <a:pPr>
              <a:defRPr/>
            </a:pPr>
            <a:fld id="{BD3EE91D-8F05-4229-8603-AE854B415D3D}"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593687A-32F4-449E-BDE2-89FE599E7EC1}" type="slidenum">
              <a:rPr lang="nb-NO" smtClean="0"/>
              <a:pPr/>
              <a:t>1</a:t>
            </a:fld>
            <a:endParaRPr lang="nb-NO"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nb-NO"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6BB4B-E892-458B-8CB1-8F9A2A2899C4}" type="slidenum">
              <a:rPr lang="nb-NO"/>
              <a:pPr/>
              <a:t>2</a:t>
            </a:fld>
            <a:endParaRPr lang="nb-NO"/>
          </a:p>
        </p:txBody>
      </p:sp>
      <p:sp>
        <p:nvSpPr>
          <p:cNvPr id="317442" name="Rectangle 2"/>
          <p:cNvSpPr>
            <a:spLocks noGrp="1" noRot="1" noChangeAspect="1" noChangeArrowheads="1" noTextEdit="1"/>
          </p:cNvSpPr>
          <p:nvPr>
            <p:ph type="sldImg"/>
          </p:nvPr>
        </p:nvSpPr>
        <p:spPr>
          <a:xfrm>
            <a:off x="854075" y="744538"/>
            <a:ext cx="4964113" cy="3724275"/>
          </a:xfrm>
          <a:ln/>
        </p:spPr>
      </p:sp>
      <p:sp>
        <p:nvSpPr>
          <p:cNvPr id="317443" name="Rectangle 3"/>
          <p:cNvSpPr>
            <a:spLocks noGrp="1" noChangeArrowheads="1"/>
          </p:cNvSpPr>
          <p:nvPr>
            <p:ph type="body" idx="1"/>
          </p:nvPr>
        </p:nvSpPr>
        <p:spPr>
          <a:xfrm>
            <a:off x="667535" y="4716028"/>
            <a:ext cx="5335606" cy="4468732"/>
          </a:xfrm>
        </p:spPr>
        <p:txBody>
          <a:bodyPr/>
          <a:lstStyle/>
          <a:p>
            <a:endParaRPr lang="nb-NO" dirty="0"/>
          </a:p>
          <a:p>
            <a:endParaRPr lang="nb-N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pPr>
              <a:defRPr/>
            </a:pPr>
            <a:fld id="{BD3EE91D-8F05-4229-8603-AE854B415D3D}" type="slidenum">
              <a:rPr lang="nb-NO" smtClean="0"/>
              <a:pPr>
                <a:defRPr/>
              </a:pPr>
              <a:t>7</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r>
              <a:rPr lang="nb-NO" dirty="0" smtClean="0"/>
              <a:t>Om vi skal klare å møte barn</a:t>
            </a:r>
            <a:r>
              <a:rPr lang="nb-NO" baseline="0" dirty="0" smtClean="0"/>
              <a:t> og unges ulike egenskaper og behov, må vi bli </a:t>
            </a:r>
            <a:r>
              <a:rPr lang="nb-NO" dirty="0" smtClean="0"/>
              <a:t>bedre til å erkjenne mangfoldet i skolen. Unge medlemmer av samfunnet er ikke likere enn eldre medlemmer av samfunnet. I dette arbeidet er det</a:t>
            </a:r>
            <a:r>
              <a:rPr lang="nb-NO" baseline="0" dirty="0" smtClean="0"/>
              <a:t> </a:t>
            </a:r>
            <a:r>
              <a:rPr lang="nb-NO" dirty="0" smtClean="0"/>
              <a:t>nødvendig at lærere ikke er alene, men opplever</a:t>
            </a:r>
            <a:r>
              <a:rPr lang="nb-NO" baseline="0" dirty="0" smtClean="0"/>
              <a:t> at de har et lag rundt seg utover kollegaer og skoleledere. </a:t>
            </a:r>
          </a:p>
          <a:p>
            <a:endParaRPr lang="nb-NO" baseline="0" dirty="0" smtClean="0"/>
          </a:p>
          <a:p>
            <a:r>
              <a:rPr lang="nb-NO" i="1" baseline="0" dirty="0" smtClean="0"/>
              <a:t>Rådgivning:</a:t>
            </a:r>
          </a:p>
          <a:p>
            <a:pPr marL="230497" indent="-230497">
              <a:buFont typeface="Arial" pitchFamily="34" charset="0"/>
              <a:buChar char="•"/>
            </a:pPr>
            <a:r>
              <a:rPr lang="nb-NO" dirty="0" smtClean="0"/>
              <a:t>Ny</a:t>
            </a:r>
            <a:r>
              <a:rPr lang="nb-NO" baseline="0" dirty="0" smtClean="0"/>
              <a:t> forskrift </a:t>
            </a:r>
            <a:r>
              <a:rPr lang="nb-NO" dirty="0" smtClean="0"/>
              <a:t>om rådgivning i skolen fra 1. januar</a:t>
            </a:r>
            <a:r>
              <a:rPr lang="nb-NO" baseline="0" dirty="0" smtClean="0"/>
              <a:t> 2009. Mange er fornøyde med at d</a:t>
            </a:r>
            <a:r>
              <a:rPr lang="nb-NO" dirty="0" smtClean="0"/>
              <a:t>epartementet har klargjort rådgivningens oppgaver og funksjon. Fulgt opp gjennom omfattende etter-</a:t>
            </a:r>
            <a:r>
              <a:rPr lang="nb-NO" baseline="0" dirty="0" smtClean="0"/>
              <a:t> og videreutdanningstilbud.</a:t>
            </a:r>
            <a:endParaRPr lang="nb-NO" dirty="0" smtClean="0"/>
          </a:p>
          <a:p>
            <a:pPr marL="230497" indent="-230497">
              <a:buFont typeface="Arial" pitchFamily="34" charset="0"/>
              <a:buChar char="•"/>
            </a:pPr>
            <a:r>
              <a:rPr lang="nb-NO" dirty="0" smtClean="0"/>
              <a:t>Evalueringen av rådgivningen i Norge</a:t>
            </a:r>
            <a:r>
              <a:rPr lang="nb-NO" baseline="0" dirty="0" smtClean="0"/>
              <a:t> (SINTEF 2011) sier at rådgivningen er på rett vei:</a:t>
            </a:r>
            <a:r>
              <a:rPr lang="nb-NO" dirty="0" smtClean="0"/>
              <a:t> Mange kommuner har tatt grep som har hevet kvaliteten på rådgivingen, men noen opplever elever møtet med skolens rådgivning lik det elevene opplevde på 1970-tallet. </a:t>
            </a:r>
          </a:p>
          <a:p>
            <a:pPr marL="230497" indent="-230497">
              <a:buFont typeface="Arial" pitchFamily="34" charset="0"/>
              <a:buChar char="•"/>
            </a:pPr>
            <a:r>
              <a:rPr lang="nb-NO" dirty="0" smtClean="0"/>
              <a:t>Rådgivningstjenesten kan ikke være en frittsvevende enhet på siden av skolens daglige virksomhet. Rådgivning skal ikke være skippertak, men en integrert og gjennomgående del av skolens støttenettverk rundt eleven. Rådgiver skal ha en intern og en ekstern funksjon ved både å spille på lag med hele lærerkollegiet og også samarbeide med helsetjenestene</a:t>
            </a:r>
          </a:p>
          <a:p>
            <a:pPr marL="230497" indent="-230497">
              <a:buFont typeface="Arial" pitchFamily="34" charset="0"/>
              <a:buChar char="•"/>
            </a:pPr>
            <a:r>
              <a:rPr lang="nb-NO" dirty="0" smtClean="0"/>
              <a:t>Til tross for at rådgiverkapasiteten i hovedsak går med til sosialpedagogisk rådgivning, har den politiske og forskningsmessige oppmerksomheten i stor grad</a:t>
            </a:r>
            <a:r>
              <a:rPr lang="nb-NO" baseline="0" dirty="0" smtClean="0"/>
              <a:t> vært knyttet til </a:t>
            </a:r>
            <a:r>
              <a:rPr lang="nb-NO" dirty="0" smtClean="0"/>
              <a:t>yrkes- og utdanningsrådgivning. Paradokset er at rådgivere i sin hverdag bruker absolutt mest tid på sosiale og psykososiale spørsmål.</a:t>
            </a:r>
            <a:r>
              <a:rPr lang="nb-NO" baseline="0" dirty="0" smtClean="0"/>
              <a:t> I et helseperspektiv er det derfor viktig å øke oppmerksomheten om sosialpedagogisk rådgivning.</a:t>
            </a:r>
            <a:endParaRPr lang="nb-NO" dirty="0" smtClean="0"/>
          </a:p>
          <a:p>
            <a:endParaRPr lang="nb-NO" dirty="0" smtClean="0"/>
          </a:p>
          <a:p>
            <a:r>
              <a:rPr lang="nb-NO" i="1" dirty="0" smtClean="0"/>
              <a:t>Skolehelsetjenesten:</a:t>
            </a:r>
          </a:p>
          <a:p>
            <a:pPr marL="230497" indent="-230497">
              <a:buFont typeface="Arial" pitchFamily="34" charset="0"/>
              <a:buChar char="•"/>
            </a:pPr>
            <a:r>
              <a:rPr lang="nb-NO" dirty="0" smtClean="0"/>
              <a:t>Psykisk helse, trivsel, motivasjon, læringsresultater og gjennomføring henger sammen, og psykisk helse påvirker skoleresultater. Tall fra Folkehelseinstituttet viser at mellom 15 og 20 prosent av alle barn og unge i Norge har psykiske plager. </a:t>
            </a:r>
          </a:p>
          <a:p>
            <a:pPr marL="230497" indent="-230497">
              <a:buFont typeface="Arial" pitchFamily="34" charset="0"/>
              <a:buChar char="•"/>
            </a:pPr>
            <a:r>
              <a:rPr lang="nb-NO" dirty="0" smtClean="0"/>
              <a:t>I tråd med regjeringens samhandlingsreform legges det opp til at også andre sektorer enn helsesektoren må ansvarliggjøres i arbeidet for å møte helseutfordringer. </a:t>
            </a:r>
          </a:p>
          <a:p>
            <a:pPr marL="230497" indent="-230497">
              <a:buFont typeface="Arial" pitchFamily="34" charset="0"/>
              <a:buChar char="•"/>
            </a:pPr>
            <a:r>
              <a:rPr lang="nb-NO" dirty="0" smtClean="0"/>
              <a:t>Barnehagene og skolene er en sentral arena for folkehelsearbeidet og det forbyggende arbeidet. Skolehelsetjenesten er viktig</a:t>
            </a:r>
            <a:r>
              <a:rPr lang="nb-NO" baseline="0" dirty="0" smtClean="0"/>
              <a:t> for å i</a:t>
            </a:r>
            <a:r>
              <a:rPr lang="nb-NO" dirty="0" smtClean="0"/>
              <a:t>dentifisere risikofaktorer som har konsekvenser for skolemotivasjon, innsats og </a:t>
            </a:r>
            <a:r>
              <a:rPr lang="nb-NO" dirty="0" err="1" smtClean="0"/>
              <a:t>mestring</a:t>
            </a:r>
            <a:r>
              <a:rPr lang="nb-NO" dirty="0" smtClean="0"/>
              <a:t> </a:t>
            </a:r>
          </a:p>
          <a:p>
            <a:endParaRPr lang="nb-NO" dirty="0" smtClean="0"/>
          </a:p>
          <a:p>
            <a:r>
              <a:rPr lang="nb-NO" b="0" i="1" dirty="0" err="1" smtClean="0"/>
              <a:t>PP-tjenesten</a:t>
            </a:r>
            <a:r>
              <a:rPr lang="nb-NO" b="0" i="1" dirty="0" smtClean="0"/>
              <a:t>: </a:t>
            </a:r>
          </a:p>
          <a:p>
            <a:pPr marL="230497" indent="-230497">
              <a:buFont typeface="Arial" pitchFamily="34" charset="0"/>
              <a:buChar char="•"/>
            </a:pPr>
            <a:r>
              <a:rPr lang="nb-NO" dirty="0" err="1" smtClean="0"/>
              <a:t>PP-tjenesten</a:t>
            </a:r>
            <a:r>
              <a:rPr lang="nb-NO" dirty="0" smtClean="0"/>
              <a:t> skal være tettere</a:t>
            </a:r>
            <a:r>
              <a:rPr lang="nb-NO" baseline="0" dirty="0" smtClean="0"/>
              <a:t> på barnehager og skoler - mer tid til rådgivning og veiledning for skoler, mindre tid til sakkyndige vurderinger</a:t>
            </a:r>
          </a:p>
          <a:p>
            <a:pPr marL="230497" indent="-230497">
              <a:buFont typeface="Arial" pitchFamily="34" charset="0"/>
              <a:buChar char="•"/>
            </a:pPr>
            <a:r>
              <a:rPr lang="nb-NO" baseline="0" dirty="0" smtClean="0"/>
              <a:t>Foreslår forsøk med henvisningsrett til barne- og ungdomspsykiatrien (BUP) og habiliteringstjenesten for barn og unge (HABU)</a:t>
            </a:r>
          </a:p>
          <a:p>
            <a:pPr marL="230497" indent="-230497">
              <a:buFont typeface="Arial" pitchFamily="34" charset="0"/>
              <a:buChar char="•"/>
            </a:pPr>
            <a:r>
              <a:rPr lang="nb-NO" baseline="0" dirty="0" smtClean="0"/>
              <a:t>Etter- og videreutdanningssatsing for ansatte i </a:t>
            </a:r>
            <a:r>
              <a:rPr lang="nb-NO" baseline="0" dirty="0" err="1" smtClean="0"/>
              <a:t>PP-tjenesten</a:t>
            </a:r>
            <a:r>
              <a:rPr lang="nb-NO" baseline="0" dirty="0" smtClean="0"/>
              <a:t> for å dreie tjenestens arbeid fra sakkyndige vurderinger til veiledning/rådgivning/samarbeid</a:t>
            </a:r>
          </a:p>
          <a:p>
            <a:pPr marL="230497" indent="-230497">
              <a:buFont typeface="Arial" pitchFamily="34" charset="0"/>
              <a:buNone/>
            </a:pPr>
            <a:endParaRPr lang="nb-NO" baseline="0" dirty="0" smtClean="0"/>
          </a:p>
          <a:p>
            <a:pPr>
              <a:buNone/>
            </a:pPr>
            <a:r>
              <a:rPr lang="nb-NO" i="1" dirty="0" smtClean="0"/>
              <a:t>Statped:</a:t>
            </a:r>
            <a:endParaRPr lang="nb-NO" i="1" baseline="0" dirty="0" smtClean="0"/>
          </a:p>
          <a:p>
            <a:pPr marL="230497" indent="-230497">
              <a:buFont typeface="Arial" pitchFamily="34" charset="0"/>
              <a:buChar char="•"/>
            </a:pPr>
            <a:r>
              <a:rPr lang="nb-NO" dirty="0" smtClean="0"/>
              <a:t>Omorganiseres</a:t>
            </a:r>
            <a:r>
              <a:rPr lang="nb-NO" baseline="0" dirty="0" smtClean="0"/>
              <a:t> til fire regioner tilsvarende helseregionene. Skal støtte kommuner/fylkeskommuner på spesialpedagogiske utfordringer</a:t>
            </a:r>
            <a:endParaRPr lang="nb-NO" dirty="0" smtClean="0"/>
          </a:p>
          <a:p>
            <a:pPr marL="230497" indent="-230497">
              <a:buFont typeface="Arial" pitchFamily="34" charset="0"/>
              <a:buChar char="•"/>
            </a:pPr>
            <a:r>
              <a:rPr lang="nb-NO" dirty="0" smtClean="0"/>
              <a:t>Kommuner og fylkeskommuner forholder seg</a:t>
            </a:r>
            <a:r>
              <a:rPr lang="nb-NO" baseline="0" dirty="0" smtClean="0"/>
              <a:t> til ett </a:t>
            </a:r>
            <a:r>
              <a:rPr lang="nb-NO" dirty="0" smtClean="0"/>
              <a:t>regionsenter,</a:t>
            </a:r>
            <a:r>
              <a:rPr lang="nb-NO" baseline="0" dirty="0" smtClean="0"/>
              <a:t> </a:t>
            </a:r>
            <a:r>
              <a:rPr lang="nb-NO" dirty="0" smtClean="0"/>
              <a:t>får tjenester via sitt senter (én dør)</a:t>
            </a:r>
            <a:r>
              <a:rPr lang="nb-NO" baseline="0" dirty="0" smtClean="0"/>
              <a:t> og l</a:t>
            </a:r>
            <a:r>
              <a:rPr lang="nb-NO" dirty="0" smtClean="0"/>
              <a:t>ikeverdig tilgang til spisskompetanse</a:t>
            </a:r>
          </a:p>
          <a:p>
            <a:pPr marL="230497" indent="-230497">
              <a:buFont typeface="Arial" pitchFamily="34" charset="0"/>
              <a:buNone/>
            </a:pPr>
            <a:endParaRPr lang="nb-NO" baseline="0" dirty="0" smtClean="0"/>
          </a:p>
          <a:p>
            <a:pPr marL="230497" indent="-230497">
              <a:buFont typeface="Arial" pitchFamily="34" charset="0"/>
              <a:buNone/>
            </a:pPr>
            <a:r>
              <a:rPr lang="nb-NO" i="1" baseline="0" dirty="0" smtClean="0"/>
              <a:t>Andre kommunale og statlige tjenester</a:t>
            </a:r>
          </a:p>
          <a:p>
            <a:pPr marL="230497" indent="-230497">
              <a:buFont typeface="Arial" pitchFamily="34" charset="0"/>
              <a:buChar char="•"/>
            </a:pPr>
            <a:r>
              <a:rPr lang="nb-NO" b="0" i="0" dirty="0" smtClean="0"/>
              <a:t>Foreslår</a:t>
            </a:r>
            <a:r>
              <a:rPr lang="nb-NO" b="0" i="0" baseline="0" dirty="0" smtClean="0"/>
              <a:t> å i</a:t>
            </a:r>
            <a:r>
              <a:rPr lang="nb-NO" i="0" dirty="0" smtClean="0"/>
              <a:t>nnføre bestemmelser i barnehageloven og opplæringsloven som presiserer at barnehagen og skolen skal delta i samarbeid om utarbeiding og oppfølging av tiltak og mål i individuell plan</a:t>
            </a:r>
            <a:endParaRPr lang="nb-NO" dirty="0"/>
          </a:p>
        </p:txBody>
      </p:sp>
      <p:sp>
        <p:nvSpPr>
          <p:cNvPr id="4" name="Plassholder for lysbildenummer 3"/>
          <p:cNvSpPr>
            <a:spLocks noGrp="1"/>
          </p:cNvSpPr>
          <p:nvPr>
            <p:ph type="sldNum" sz="quarter" idx="10"/>
          </p:nvPr>
        </p:nvSpPr>
        <p:spPr/>
        <p:txBody>
          <a:bodyPr/>
          <a:lstStyle/>
          <a:p>
            <a:pPr>
              <a:defRPr/>
            </a:pPr>
            <a:fld id="{C7195E2A-0EC3-4447-BD54-01487BB5A9CE}" type="slidenum">
              <a:rPr lang="nb-NO" smtClean="0"/>
              <a:pPr>
                <a:defRPr/>
              </a:pPr>
              <a:t>8</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Søkingen har</a:t>
            </a:r>
            <a:r>
              <a:rPr lang="nb-NO" baseline="0" dirty="0" smtClean="0"/>
              <a:t> grunnskolelærerutdanningene, 5-årig integrert lærerutdanning og faglærerutdanning har økt med litt under 50 pst siden </a:t>
            </a:r>
            <a:r>
              <a:rPr lang="nb-NO" baseline="0" dirty="0" err="1" smtClean="0"/>
              <a:t>GNIST-kampanjen</a:t>
            </a:r>
            <a:r>
              <a:rPr lang="nb-NO" baseline="0" dirty="0" smtClean="0"/>
              <a:t> startet i 2008. </a:t>
            </a:r>
          </a:p>
          <a:p>
            <a:endParaRPr lang="nb-NO" baseline="0" dirty="0" smtClean="0"/>
          </a:p>
          <a:p>
            <a:r>
              <a:rPr lang="nb-NO" baseline="0" dirty="0" smtClean="0"/>
              <a:t>Felles innsats ser ut til å gi resultater. Vi er naturligvis glad for høy søking. Denne store økningen hadde ikke vært mulig uten </a:t>
            </a:r>
            <a:r>
              <a:rPr lang="nb-NO" baseline="0" dirty="0" err="1" smtClean="0"/>
              <a:t>GNIST-partnerskapet</a:t>
            </a:r>
            <a:r>
              <a:rPr lang="nb-NO" baseline="0" dirty="0" smtClean="0"/>
              <a:t>, lærere og lærerstudenter.</a:t>
            </a:r>
          </a:p>
          <a:p>
            <a:endParaRPr lang="nb-NO" baseline="0" dirty="0" smtClean="0"/>
          </a:p>
        </p:txBody>
      </p:sp>
      <p:sp>
        <p:nvSpPr>
          <p:cNvPr id="4" name="Plassholder for lysbildenummer 3"/>
          <p:cNvSpPr>
            <a:spLocks noGrp="1"/>
          </p:cNvSpPr>
          <p:nvPr>
            <p:ph type="sldNum" sz="quarter" idx="10"/>
          </p:nvPr>
        </p:nvSpPr>
        <p:spPr/>
        <p:txBody>
          <a:bodyPr/>
          <a:lstStyle/>
          <a:p>
            <a:pPr>
              <a:defRPr/>
            </a:pPr>
            <a:fld id="{E6130E93-B180-42DD-9510-267F0FD9333F}" type="slidenum">
              <a:rPr lang="nb-NO" smtClean="0"/>
              <a:pPr>
                <a:defRPr/>
              </a:pPr>
              <a:t>10</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lysbilde 1"/>
          <p:cNvSpPr>
            <a:spLocks noGrp="1" noRot="1" noChangeAspect="1" noTextEdit="1"/>
          </p:cNvSpPr>
          <p:nvPr>
            <p:ph type="sldImg"/>
          </p:nvPr>
        </p:nvSpPr>
        <p:spPr>
          <a:ln/>
        </p:spPr>
      </p:sp>
      <p:sp>
        <p:nvSpPr>
          <p:cNvPr id="3" name="Plassholder for notater 2"/>
          <p:cNvSpPr>
            <a:spLocks noGrp="1"/>
          </p:cNvSpPr>
          <p:nvPr>
            <p:ph type="body" idx="1"/>
          </p:nvPr>
        </p:nvSpPr>
        <p:spPr/>
        <p:txBody>
          <a:bodyPr>
            <a:normAutofit fontScale="92500" lnSpcReduction="20000"/>
          </a:bodyPr>
          <a:lstStyle/>
          <a:p>
            <a:pPr eaLnBrk="1" hangingPunct="1">
              <a:defRPr/>
            </a:pPr>
            <a:endParaRPr lang="nb-NO" dirty="0" smtClean="0"/>
          </a:p>
          <a:p>
            <a:pPr>
              <a:buFont typeface="Arial" pitchFamily="34" charset="0"/>
              <a:buChar char="•"/>
            </a:pPr>
            <a:r>
              <a:rPr lang="nb-NO" baseline="0" dirty="0" smtClean="0"/>
              <a:t>Tidlig innsats.</a:t>
            </a:r>
          </a:p>
          <a:p>
            <a:pPr eaLnBrk="1" hangingPunct="1">
              <a:defRPr/>
            </a:pPr>
            <a:endParaRPr lang="nb-NO" dirty="0" smtClean="0"/>
          </a:p>
          <a:p>
            <a:pPr eaLnBrk="1" hangingPunct="1">
              <a:buFont typeface="Arial" pitchFamily="34" charset="0"/>
              <a:buNone/>
              <a:defRPr/>
            </a:pPr>
            <a:r>
              <a:rPr lang="nb-NO" dirty="0" smtClean="0"/>
              <a:t>(James J. </a:t>
            </a:r>
            <a:r>
              <a:rPr lang="nb-NO" dirty="0" err="1" smtClean="0"/>
              <a:t>Heckman</a:t>
            </a:r>
            <a:r>
              <a:rPr lang="nb-NO" dirty="0" smtClean="0"/>
              <a:t> fikk nobelprisen i økonomi i 2000)</a:t>
            </a:r>
            <a:endParaRPr lang="nb-NO" dirty="0"/>
          </a:p>
        </p:txBody>
      </p:sp>
      <p:sp>
        <p:nvSpPr>
          <p:cNvPr id="20484" name="Plassholder for lysbildenummer 3"/>
          <p:cNvSpPr>
            <a:spLocks noGrp="1"/>
          </p:cNvSpPr>
          <p:nvPr>
            <p:ph type="sldNum" sz="quarter" idx="5"/>
          </p:nvPr>
        </p:nvSpPr>
        <p:spPr>
          <a:noFill/>
        </p:spPr>
        <p:txBody>
          <a:bodyPr/>
          <a:lstStyle/>
          <a:p>
            <a:fld id="{0AA4B8C5-5C61-41AC-B9F0-ADE2A32D07AF}" type="slidenum">
              <a:rPr lang="nb-NO" smtClean="0"/>
              <a:pPr/>
              <a:t>11</a:t>
            </a:fld>
            <a:endParaRPr 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83EA8FA2-ABF9-46EC-8DE1-47600A6B3680}" type="slidenum">
              <a:rPr lang="nb-NO" smtClean="0">
                <a:solidFill>
                  <a:prstClr val="black"/>
                </a:solidFill>
              </a:rPr>
              <a:pPr/>
              <a:t>12</a:t>
            </a:fld>
            <a:endParaRPr lang="nb-NO">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593687A-32F4-449E-BDE2-89FE599E7EC1}" type="slidenum">
              <a:rPr lang="nb-NO" smtClean="0"/>
              <a:pPr/>
              <a:t>17</a:t>
            </a:fld>
            <a:endParaRPr lang="nb-NO"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nb-NO"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3041650"/>
            <a:ext cx="9145588" cy="3349625"/>
          </a:xfrm>
          <a:prstGeom prst="rect">
            <a:avLst/>
          </a:prstGeom>
          <a:solidFill>
            <a:srgbClr val="20AAFB">
              <a:alpha val="0"/>
            </a:srgbClr>
          </a:solidFill>
          <a:ln w="9525">
            <a:noFill/>
            <a:miter lim="800000"/>
            <a:headEnd/>
            <a:tailEnd/>
          </a:ln>
          <a:effectLst/>
        </p:spPr>
        <p:txBody>
          <a:bodyPr wrap="none" anchor="ctr"/>
          <a:lstStyle/>
          <a:p>
            <a:pPr algn="ctr">
              <a:defRPr/>
            </a:pPr>
            <a:endParaRPr lang="nb-NO"/>
          </a:p>
        </p:txBody>
      </p:sp>
      <p:sp>
        <p:nvSpPr>
          <p:cNvPr id="5" name="Rectangle 4"/>
          <p:cNvSpPr>
            <a:spLocks noChangeArrowheads="1"/>
          </p:cNvSpPr>
          <p:nvPr/>
        </p:nvSpPr>
        <p:spPr bwMode="auto">
          <a:xfrm>
            <a:off x="0" y="0"/>
            <a:ext cx="9144000" cy="442913"/>
          </a:xfrm>
          <a:prstGeom prst="rect">
            <a:avLst/>
          </a:prstGeom>
          <a:solidFill>
            <a:srgbClr val="20AAFB">
              <a:alpha val="20000"/>
            </a:srgbClr>
          </a:solidFill>
          <a:ln w="9525">
            <a:noFill/>
            <a:miter lim="800000"/>
            <a:headEnd/>
            <a:tailEnd/>
          </a:ln>
          <a:effectLst/>
        </p:spPr>
        <p:txBody>
          <a:bodyPr wrap="none" anchor="ctr"/>
          <a:lstStyle/>
          <a:p>
            <a:pPr>
              <a:defRPr/>
            </a:pPr>
            <a:endParaRPr lang="nb-NO"/>
          </a:p>
        </p:txBody>
      </p:sp>
      <p:sp>
        <p:nvSpPr>
          <p:cNvPr id="6" name="Line 12"/>
          <p:cNvSpPr>
            <a:spLocks noChangeShapeType="1"/>
          </p:cNvSpPr>
          <p:nvPr/>
        </p:nvSpPr>
        <p:spPr bwMode="auto">
          <a:xfrm>
            <a:off x="0" y="438150"/>
            <a:ext cx="9144000" cy="0"/>
          </a:xfrm>
          <a:prstGeom prst="line">
            <a:avLst/>
          </a:prstGeom>
          <a:noFill/>
          <a:ln w="9525">
            <a:solidFill>
              <a:schemeClr val="tx1"/>
            </a:solidFill>
            <a:round/>
            <a:headEnd/>
            <a:tailEnd/>
          </a:ln>
          <a:effectLst/>
        </p:spPr>
        <p:txBody>
          <a:bodyPr/>
          <a:lstStyle/>
          <a:p>
            <a:pPr>
              <a:defRPr/>
            </a:pPr>
            <a:endParaRPr lang="nb-NO"/>
          </a:p>
        </p:txBody>
      </p:sp>
      <p:sp>
        <p:nvSpPr>
          <p:cNvPr id="7" name="Rectangle 15"/>
          <p:cNvSpPr>
            <a:spLocks noChangeArrowheads="1"/>
          </p:cNvSpPr>
          <p:nvPr/>
        </p:nvSpPr>
        <p:spPr bwMode="auto">
          <a:xfrm>
            <a:off x="708025" y="3040063"/>
            <a:ext cx="539750" cy="84137"/>
          </a:xfrm>
          <a:prstGeom prst="rect">
            <a:avLst/>
          </a:prstGeom>
          <a:solidFill>
            <a:srgbClr val="000066"/>
          </a:solidFill>
          <a:ln w="9525">
            <a:noFill/>
            <a:miter lim="800000"/>
            <a:headEnd/>
            <a:tailEnd/>
          </a:ln>
          <a:effectLst/>
        </p:spPr>
        <p:txBody>
          <a:bodyPr wrap="none" anchor="ctr"/>
          <a:lstStyle/>
          <a:p>
            <a:pPr>
              <a:defRPr/>
            </a:pPr>
            <a:endParaRPr lang="nb-NO"/>
          </a:p>
        </p:txBody>
      </p:sp>
      <p:sp>
        <p:nvSpPr>
          <p:cNvPr id="8" name="Line 16"/>
          <p:cNvSpPr>
            <a:spLocks noChangeShapeType="1"/>
          </p:cNvSpPr>
          <p:nvPr/>
        </p:nvSpPr>
        <p:spPr bwMode="auto">
          <a:xfrm>
            <a:off x="0" y="3040063"/>
            <a:ext cx="9144000" cy="0"/>
          </a:xfrm>
          <a:prstGeom prst="line">
            <a:avLst/>
          </a:prstGeom>
          <a:noFill/>
          <a:ln w="9525">
            <a:solidFill>
              <a:schemeClr val="tx1"/>
            </a:solidFill>
            <a:round/>
            <a:headEnd/>
            <a:tailEnd/>
          </a:ln>
          <a:effectLst/>
        </p:spPr>
        <p:txBody>
          <a:bodyPr/>
          <a:lstStyle/>
          <a:p>
            <a:pPr>
              <a:defRPr/>
            </a:pPr>
            <a:endParaRPr lang="nb-NO"/>
          </a:p>
        </p:txBody>
      </p:sp>
      <p:sp>
        <p:nvSpPr>
          <p:cNvPr id="9" name="Line 29"/>
          <p:cNvSpPr>
            <a:spLocks noChangeShapeType="1"/>
          </p:cNvSpPr>
          <p:nvPr/>
        </p:nvSpPr>
        <p:spPr bwMode="auto">
          <a:xfrm>
            <a:off x="709613"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 name="Line 30"/>
          <p:cNvSpPr>
            <a:spLocks noChangeShapeType="1"/>
          </p:cNvSpPr>
          <p:nvPr/>
        </p:nvSpPr>
        <p:spPr bwMode="auto">
          <a:xfrm>
            <a:off x="838200"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1" name="Line 31"/>
          <p:cNvSpPr>
            <a:spLocks noChangeShapeType="1"/>
          </p:cNvSpPr>
          <p:nvPr/>
        </p:nvSpPr>
        <p:spPr bwMode="auto">
          <a:xfrm>
            <a:off x="5030788"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2" name="Line 32"/>
          <p:cNvSpPr>
            <a:spLocks noChangeShapeType="1"/>
          </p:cNvSpPr>
          <p:nvPr/>
        </p:nvSpPr>
        <p:spPr bwMode="auto">
          <a:xfrm>
            <a:off x="5334000"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3" name="Line 33"/>
          <p:cNvSpPr>
            <a:spLocks noChangeShapeType="1"/>
          </p:cNvSpPr>
          <p:nvPr/>
        </p:nvSpPr>
        <p:spPr bwMode="auto">
          <a:xfrm>
            <a:off x="7235825"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4" name="Line 34"/>
          <p:cNvSpPr>
            <a:spLocks noChangeShapeType="1"/>
          </p:cNvSpPr>
          <p:nvPr/>
        </p:nvSpPr>
        <p:spPr bwMode="auto">
          <a:xfrm>
            <a:off x="7605713"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5" name="Line 35"/>
          <p:cNvSpPr>
            <a:spLocks noChangeShapeType="1"/>
          </p:cNvSpPr>
          <p:nvPr/>
        </p:nvSpPr>
        <p:spPr bwMode="auto">
          <a:xfrm>
            <a:off x="8763000"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6" name="Line 36"/>
          <p:cNvSpPr>
            <a:spLocks noChangeShapeType="1"/>
          </p:cNvSpPr>
          <p:nvPr/>
        </p:nvSpPr>
        <p:spPr bwMode="auto">
          <a:xfrm>
            <a:off x="709613"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7" name="Line 37"/>
          <p:cNvSpPr>
            <a:spLocks noChangeShapeType="1"/>
          </p:cNvSpPr>
          <p:nvPr/>
        </p:nvSpPr>
        <p:spPr bwMode="auto">
          <a:xfrm>
            <a:off x="838200"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8" name="Line 38"/>
          <p:cNvSpPr>
            <a:spLocks noChangeShapeType="1"/>
          </p:cNvSpPr>
          <p:nvPr/>
        </p:nvSpPr>
        <p:spPr bwMode="auto">
          <a:xfrm>
            <a:off x="5030788"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9" name="Line 39"/>
          <p:cNvSpPr>
            <a:spLocks noChangeShapeType="1"/>
          </p:cNvSpPr>
          <p:nvPr/>
        </p:nvSpPr>
        <p:spPr bwMode="auto">
          <a:xfrm>
            <a:off x="5334000"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20" name="Line 40"/>
          <p:cNvSpPr>
            <a:spLocks noChangeShapeType="1"/>
          </p:cNvSpPr>
          <p:nvPr/>
        </p:nvSpPr>
        <p:spPr bwMode="auto">
          <a:xfrm>
            <a:off x="7235825"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21" name="Line 41"/>
          <p:cNvSpPr>
            <a:spLocks noChangeShapeType="1"/>
          </p:cNvSpPr>
          <p:nvPr/>
        </p:nvSpPr>
        <p:spPr bwMode="auto">
          <a:xfrm>
            <a:off x="7605713"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22" name="Line 42"/>
          <p:cNvSpPr>
            <a:spLocks noChangeShapeType="1"/>
          </p:cNvSpPr>
          <p:nvPr/>
        </p:nvSpPr>
        <p:spPr bwMode="auto">
          <a:xfrm>
            <a:off x="8763000"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23" name="Line 43"/>
          <p:cNvSpPr>
            <a:spLocks noChangeShapeType="1"/>
          </p:cNvSpPr>
          <p:nvPr/>
        </p:nvSpPr>
        <p:spPr bwMode="auto">
          <a:xfrm>
            <a:off x="-409575" y="457200"/>
            <a:ext cx="360362" cy="0"/>
          </a:xfrm>
          <a:prstGeom prst="line">
            <a:avLst/>
          </a:prstGeom>
          <a:noFill/>
          <a:ln w="9525">
            <a:solidFill>
              <a:schemeClr val="tx1"/>
            </a:solidFill>
            <a:prstDash val="dash"/>
            <a:round/>
            <a:headEnd/>
            <a:tailEnd/>
          </a:ln>
          <a:effectLst/>
        </p:spPr>
        <p:txBody>
          <a:bodyPr/>
          <a:lstStyle/>
          <a:p>
            <a:pPr>
              <a:defRPr/>
            </a:pPr>
            <a:endParaRPr lang="nb-NO"/>
          </a:p>
        </p:txBody>
      </p:sp>
      <p:sp>
        <p:nvSpPr>
          <p:cNvPr id="24" name="Line 44"/>
          <p:cNvSpPr>
            <a:spLocks noChangeShapeType="1"/>
          </p:cNvSpPr>
          <p:nvPr/>
        </p:nvSpPr>
        <p:spPr bwMode="auto">
          <a:xfrm>
            <a:off x="-409575" y="1052513"/>
            <a:ext cx="360362" cy="0"/>
          </a:xfrm>
          <a:prstGeom prst="line">
            <a:avLst/>
          </a:prstGeom>
          <a:noFill/>
          <a:ln w="9525">
            <a:solidFill>
              <a:schemeClr val="tx1"/>
            </a:solidFill>
            <a:prstDash val="dash"/>
            <a:round/>
            <a:headEnd/>
            <a:tailEnd/>
          </a:ln>
          <a:effectLst/>
        </p:spPr>
        <p:txBody>
          <a:bodyPr/>
          <a:lstStyle/>
          <a:p>
            <a:pPr>
              <a:defRPr/>
            </a:pPr>
            <a:endParaRPr lang="nb-NO"/>
          </a:p>
        </p:txBody>
      </p:sp>
      <p:sp>
        <p:nvSpPr>
          <p:cNvPr id="25" name="Line 45"/>
          <p:cNvSpPr>
            <a:spLocks noChangeShapeType="1"/>
          </p:cNvSpPr>
          <p:nvPr/>
        </p:nvSpPr>
        <p:spPr bwMode="auto">
          <a:xfrm>
            <a:off x="-409575" y="3048000"/>
            <a:ext cx="360362" cy="0"/>
          </a:xfrm>
          <a:prstGeom prst="line">
            <a:avLst/>
          </a:prstGeom>
          <a:noFill/>
          <a:ln w="9525">
            <a:solidFill>
              <a:schemeClr val="tx1"/>
            </a:solidFill>
            <a:prstDash val="dash"/>
            <a:round/>
            <a:headEnd/>
            <a:tailEnd/>
          </a:ln>
          <a:effectLst/>
        </p:spPr>
        <p:txBody>
          <a:bodyPr/>
          <a:lstStyle/>
          <a:p>
            <a:pPr>
              <a:defRPr/>
            </a:pPr>
            <a:endParaRPr lang="nb-NO"/>
          </a:p>
        </p:txBody>
      </p:sp>
      <p:sp>
        <p:nvSpPr>
          <p:cNvPr id="26" name="Line 46"/>
          <p:cNvSpPr>
            <a:spLocks noChangeShapeType="1"/>
          </p:cNvSpPr>
          <p:nvPr/>
        </p:nvSpPr>
        <p:spPr bwMode="auto">
          <a:xfrm>
            <a:off x="-409575" y="6324600"/>
            <a:ext cx="360362" cy="0"/>
          </a:xfrm>
          <a:prstGeom prst="line">
            <a:avLst/>
          </a:prstGeom>
          <a:noFill/>
          <a:ln w="9525">
            <a:solidFill>
              <a:schemeClr val="tx1"/>
            </a:solidFill>
            <a:prstDash val="dash"/>
            <a:round/>
            <a:headEnd/>
            <a:tailEnd/>
          </a:ln>
          <a:effectLst/>
        </p:spPr>
        <p:txBody>
          <a:bodyPr/>
          <a:lstStyle/>
          <a:p>
            <a:pPr>
              <a:defRPr/>
            </a:pPr>
            <a:endParaRPr lang="nb-NO"/>
          </a:p>
        </p:txBody>
      </p:sp>
      <p:sp>
        <p:nvSpPr>
          <p:cNvPr id="27" name="Line 47"/>
          <p:cNvSpPr>
            <a:spLocks noChangeShapeType="1"/>
          </p:cNvSpPr>
          <p:nvPr/>
        </p:nvSpPr>
        <p:spPr bwMode="auto">
          <a:xfrm>
            <a:off x="9258300" y="457200"/>
            <a:ext cx="360363" cy="0"/>
          </a:xfrm>
          <a:prstGeom prst="line">
            <a:avLst/>
          </a:prstGeom>
          <a:noFill/>
          <a:ln w="9525">
            <a:solidFill>
              <a:schemeClr val="tx1"/>
            </a:solidFill>
            <a:prstDash val="dash"/>
            <a:round/>
            <a:headEnd/>
            <a:tailEnd/>
          </a:ln>
          <a:effectLst/>
        </p:spPr>
        <p:txBody>
          <a:bodyPr/>
          <a:lstStyle/>
          <a:p>
            <a:pPr>
              <a:defRPr/>
            </a:pPr>
            <a:endParaRPr lang="nb-NO"/>
          </a:p>
        </p:txBody>
      </p:sp>
      <p:sp>
        <p:nvSpPr>
          <p:cNvPr id="28" name="Line 48"/>
          <p:cNvSpPr>
            <a:spLocks noChangeShapeType="1"/>
          </p:cNvSpPr>
          <p:nvPr/>
        </p:nvSpPr>
        <p:spPr bwMode="auto">
          <a:xfrm>
            <a:off x="9258300" y="1052513"/>
            <a:ext cx="360363" cy="0"/>
          </a:xfrm>
          <a:prstGeom prst="line">
            <a:avLst/>
          </a:prstGeom>
          <a:noFill/>
          <a:ln w="9525">
            <a:solidFill>
              <a:schemeClr val="tx1"/>
            </a:solidFill>
            <a:prstDash val="dash"/>
            <a:round/>
            <a:headEnd/>
            <a:tailEnd/>
          </a:ln>
          <a:effectLst/>
        </p:spPr>
        <p:txBody>
          <a:bodyPr/>
          <a:lstStyle/>
          <a:p>
            <a:pPr>
              <a:defRPr/>
            </a:pPr>
            <a:endParaRPr lang="nb-NO"/>
          </a:p>
        </p:txBody>
      </p:sp>
      <p:sp>
        <p:nvSpPr>
          <p:cNvPr id="29" name="Line 49"/>
          <p:cNvSpPr>
            <a:spLocks noChangeShapeType="1"/>
          </p:cNvSpPr>
          <p:nvPr/>
        </p:nvSpPr>
        <p:spPr bwMode="auto">
          <a:xfrm>
            <a:off x="9258300" y="3041650"/>
            <a:ext cx="360363" cy="0"/>
          </a:xfrm>
          <a:prstGeom prst="line">
            <a:avLst/>
          </a:prstGeom>
          <a:noFill/>
          <a:ln w="9525">
            <a:solidFill>
              <a:schemeClr val="tx1"/>
            </a:solidFill>
            <a:prstDash val="dash"/>
            <a:round/>
            <a:headEnd/>
            <a:tailEnd/>
          </a:ln>
          <a:effectLst/>
        </p:spPr>
        <p:txBody>
          <a:bodyPr/>
          <a:lstStyle/>
          <a:p>
            <a:pPr>
              <a:defRPr/>
            </a:pPr>
            <a:endParaRPr lang="nb-NO"/>
          </a:p>
        </p:txBody>
      </p:sp>
      <p:sp>
        <p:nvSpPr>
          <p:cNvPr id="30" name="Line 50"/>
          <p:cNvSpPr>
            <a:spLocks noChangeShapeType="1"/>
          </p:cNvSpPr>
          <p:nvPr/>
        </p:nvSpPr>
        <p:spPr bwMode="auto">
          <a:xfrm>
            <a:off x="9258300" y="6318250"/>
            <a:ext cx="360363" cy="0"/>
          </a:xfrm>
          <a:prstGeom prst="line">
            <a:avLst/>
          </a:prstGeom>
          <a:noFill/>
          <a:ln w="9525">
            <a:solidFill>
              <a:schemeClr val="tx1"/>
            </a:solidFill>
            <a:prstDash val="dash"/>
            <a:round/>
            <a:headEnd/>
            <a:tailEnd/>
          </a:ln>
          <a:effectLst/>
        </p:spPr>
        <p:txBody>
          <a:bodyPr/>
          <a:lstStyle/>
          <a:p>
            <a:pPr>
              <a:defRPr/>
            </a:pPr>
            <a:endParaRPr lang="nb-NO"/>
          </a:p>
        </p:txBody>
      </p:sp>
      <p:pic>
        <p:nvPicPr>
          <p:cNvPr id="31" name="Picture 64" descr="stripe_nederst"/>
          <p:cNvPicPr>
            <a:picLocks noChangeAspect="1" noChangeArrowheads="1"/>
          </p:cNvPicPr>
          <p:nvPr/>
        </p:nvPicPr>
        <p:blipFill>
          <a:blip r:embed="rId2" cstate="print"/>
          <a:srcRect/>
          <a:stretch>
            <a:fillRect/>
          </a:stretch>
        </p:blipFill>
        <p:spPr bwMode="auto">
          <a:xfrm>
            <a:off x="3175" y="6346825"/>
            <a:ext cx="9153525" cy="514350"/>
          </a:xfrm>
          <a:prstGeom prst="rect">
            <a:avLst/>
          </a:prstGeom>
          <a:noFill/>
          <a:ln w="9525">
            <a:noFill/>
            <a:miter lim="800000"/>
            <a:headEnd/>
            <a:tailEnd/>
          </a:ln>
        </p:spPr>
      </p:pic>
      <p:sp>
        <p:nvSpPr>
          <p:cNvPr id="32" name="Line 8"/>
          <p:cNvSpPr>
            <a:spLocks noChangeShapeType="1"/>
          </p:cNvSpPr>
          <p:nvPr/>
        </p:nvSpPr>
        <p:spPr bwMode="auto">
          <a:xfrm flipH="1">
            <a:off x="0" y="6353175"/>
            <a:ext cx="9144000" cy="0"/>
          </a:xfrm>
          <a:prstGeom prst="line">
            <a:avLst/>
          </a:prstGeom>
          <a:noFill/>
          <a:ln w="9525">
            <a:solidFill>
              <a:schemeClr val="tx1"/>
            </a:solidFill>
            <a:round/>
            <a:headEnd/>
            <a:tailEnd/>
          </a:ln>
          <a:effectLst/>
        </p:spPr>
        <p:txBody>
          <a:bodyPr/>
          <a:lstStyle/>
          <a:p>
            <a:pPr>
              <a:defRPr/>
            </a:pPr>
            <a:endParaRPr lang="nb-NO"/>
          </a:p>
        </p:txBody>
      </p:sp>
      <p:pic>
        <p:nvPicPr>
          <p:cNvPr id="33" name="Picture 75" descr="KD_2CB00"/>
          <p:cNvPicPr>
            <a:picLocks noChangeAspect="1" noChangeArrowheads="1"/>
          </p:cNvPicPr>
          <p:nvPr/>
        </p:nvPicPr>
        <p:blipFill>
          <a:blip r:embed="rId3" cstate="print"/>
          <a:srcRect/>
          <a:stretch>
            <a:fillRect/>
          </a:stretch>
        </p:blipFill>
        <p:spPr bwMode="auto">
          <a:xfrm>
            <a:off x="3165475" y="1603375"/>
            <a:ext cx="2832100" cy="985838"/>
          </a:xfrm>
          <a:prstGeom prst="rect">
            <a:avLst/>
          </a:prstGeom>
          <a:noFill/>
          <a:ln w="9525">
            <a:noFill/>
            <a:miter lim="800000"/>
            <a:headEnd/>
            <a:tailEnd/>
          </a:ln>
        </p:spPr>
      </p:pic>
      <p:sp>
        <p:nvSpPr>
          <p:cNvPr id="4122" name="Rectangle 26"/>
          <p:cNvSpPr>
            <a:spLocks noGrp="1" noChangeArrowheads="1"/>
          </p:cNvSpPr>
          <p:nvPr>
            <p:ph type="subTitle" sz="quarter" idx="1"/>
          </p:nvPr>
        </p:nvSpPr>
        <p:spPr>
          <a:xfrm>
            <a:off x="1371600" y="4813300"/>
            <a:ext cx="6400800" cy="1346200"/>
          </a:xfrm>
        </p:spPr>
        <p:txBody>
          <a:bodyPr anchorCtr="1"/>
          <a:lstStyle>
            <a:lvl1pPr marL="0" indent="0" algn="ctr">
              <a:buFontTx/>
              <a:buNone/>
              <a:defRPr sz="1600" b="1" i="1"/>
            </a:lvl1pPr>
          </a:lstStyle>
          <a:p>
            <a:r>
              <a:rPr lang="nb-NO" smtClean="0"/>
              <a:t>Klikk for å redigere undertittelstil i malen</a:t>
            </a:r>
            <a:endParaRPr lang="nn-NO"/>
          </a:p>
        </p:txBody>
      </p:sp>
      <p:sp>
        <p:nvSpPr>
          <p:cNvPr id="4123" name="Rectangle 27"/>
          <p:cNvSpPr>
            <a:spLocks noGrp="1" noChangeArrowheads="1"/>
          </p:cNvSpPr>
          <p:nvPr>
            <p:ph type="ctrTitle" sz="quarter"/>
          </p:nvPr>
        </p:nvSpPr>
        <p:spPr>
          <a:xfrm>
            <a:off x="1371600" y="3502025"/>
            <a:ext cx="6400800" cy="1317625"/>
          </a:xfrm>
        </p:spPr>
        <p:txBody>
          <a:bodyPr anchor="b" anchorCtr="1"/>
          <a:lstStyle>
            <a:lvl1pPr algn="ctr">
              <a:defRPr i="1"/>
            </a:lvl1pPr>
          </a:lstStyle>
          <a:p>
            <a:r>
              <a:rPr lang="nb-NO" smtClean="0"/>
              <a:t>Klikk for å redigere tittelstil</a:t>
            </a:r>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5988050" y="1066800"/>
            <a:ext cx="1620838" cy="48863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122363" y="1066800"/>
            <a:ext cx="4713287" cy="48863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122363" y="1838325"/>
            <a:ext cx="31670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441825" y="1838325"/>
            <a:ext cx="31670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8" descr="strek_høyde"/>
          <p:cNvPicPr>
            <a:picLocks noChangeAspect="1" noChangeArrowheads="1"/>
          </p:cNvPicPr>
          <p:nvPr/>
        </p:nvPicPr>
        <p:blipFill>
          <a:blip r:embed="rId13" cstate="print"/>
          <a:srcRect/>
          <a:stretch>
            <a:fillRect/>
          </a:stretch>
        </p:blipFill>
        <p:spPr bwMode="auto">
          <a:xfrm>
            <a:off x="0" y="300038"/>
            <a:ext cx="706438" cy="6415087"/>
          </a:xfrm>
          <a:prstGeom prst="rect">
            <a:avLst/>
          </a:prstGeom>
          <a:noFill/>
          <a:ln w="9525">
            <a:noFill/>
            <a:miter lim="800000"/>
            <a:headEnd/>
            <a:tailEnd/>
          </a:ln>
        </p:spPr>
      </p:pic>
      <p:sp>
        <p:nvSpPr>
          <p:cNvPr id="1034" name="Rectangle 10"/>
          <p:cNvSpPr>
            <a:spLocks noChangeArrowheads="1"/>
          </p:cNvSpPr>
          <p:nvPr/>
        </p:nvSpPr>
        <p:spPr bwMode="auto">
          <a:xfrm>
            <a:off x="0" y="6364288"/>
            <a:ext cx="704850" cy="503237"/>
          </a:xfrm>
          <a:prstGeom prst="rect">
            <a:avLst/>
          </a:prstGeom>
          <a:solidFill>
            <a:srgbClr val="20AAFB"/>
          </a:solidFill>
          <a:ln w="9525">
            <a:noFill/>
            <a:miter lim="800000"/>
            <a:headEnd/>
            <a:tailEnd/>
          </a:ln>
          <a:effectLst/>
        </p:spPr>
        <p:txBody>
          <a:bodyPr wrap="none" anchor="ctr"/>
          <a:lstStyle/>
          <a:p>
            <a:pPr>
              <a:defRPr/>
            </a:pPr>
            <a:endParaRPr lang="nb-NO"/>
          </a:p>
        </p:txBody>
      </p:sp>
      <p:sp>
        <p:nvSpPr>
          <p:cNvPr id="1031" name="Rectangle 7"/>
          <p:cNvSpPr>
            <a:spLocks noChangeArrowheads="1"/>
          </p:cNvSpPr>
          <p:nvPr/>
        </p:nvSpPr>
        <p:spPr bwMode="auto">
          <a:xfrm>
            <a:off x="704850" y="441325"/>
            <a:ext cx="8439150" cy="5907088"/>
          </a:xfrm>
          <a:prstGeom prst="rect">
            <a:avLst/>
          </a:prstGeom>
          <a:solidFill>
            <a:srgbClr val="20AAFB">
              <a:alpha val="0"/>
            </a:srgbClr>
          </a:solidFill>
          <a:ln w="9525">
            <a:noFill/>
            <a:miter lim="800000"/>
            <a:headEnd/>
            <a:tailEnd/>
          </a:ln>
          <a:effectLst/>
        </p:spPr>
        <p:txBody>
          <a:bodyPr wrap="none" anchor="ctr"/>
          <a:lstStyle/>
          <a:p>
            <a:pPr>
              <a:defRPr/>
            </a:pPr>
            <a:endParaRPr lang="nb-NO"/>
          </a:p>
        </p:txBody>
      </p:sp>
      <p:sp>
        <p:nvSpPr>
          <p:cNvPr id="1029" name="Rectangle 3"/>
          <p:cNvSpPr>
            <a:spLocks noGrp="1" noChangeArrowheads="1"/>
          </p:cNvSpPr>
          <p:nvPr>
            <p:ph type="body" idx="1"/>
          </p:nvPr>
        </p:nvSpPr>
        <p:spPr bwMode="auto">
          <a:xfrm>
            <a:off x="1122363" y="1838325"/>
            <a:ext cx="648652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Klikk for å redigere tekststiler i malen</a:t>
            </a:r>
          </a:p>
          <a:p>
            <a:pPr lvl="1"/>
            <a:r>
              <a:rPr lang="en-GB" smtClean="0"/>
              <a:t>Andre nivå</a:t>
            </a:r>
          </a:p>
          <a:p>
            <a:pPr lvl="2"/>
            <a:r>
              <a:rPr lang="en-GB" smtClean="0"/>
              <a:t>Tredje nivå</a:t>
            </a:r>
          </a:p>
          <a:p>
            <a:pPr lvl="3"/>
            <a:r>
              <a:rPr lang="en-GB" smtClean="0"/>
              <a:t>Fjerde nivå</a:t>
            </a:r>
          </a:p>
          <a:p>
            <a:pPr lvl="4"/>
            <a:r>
              <a:rPr lang="en-GB" smtClean="0"/>
              <a:t>Femte nivå</a:t>
            </a:r>
          </a:p>
        </p:txBody>
      </p:sp>
      <p:sp>
        <p:nvSpPr>
          <p:cNvPr id="1044" name="Text Box 20"/>
          <p:cNvSpPr txBox="1">
            <a:spLocks noChangeArrowheads="1"/>
          </p:cNvSpPr>
          <p:nvPr/>
        </p:nvSpPr>
        <p:spPr bwMode="auto">
          <a:xfrm>
            <a:off x="0" y="6386513"/>
            <a:ext cx="709613" cy="366712"/>
          </a:xfrm>
          <a:prstGeom prst="rect">
            <a:avLst/>
          </a:prstGeom>
          <a:noFill/>
          <a:ln w="9525">
            <a:noFill/>
            <a:miter lim="800000"/>
            <a:headEnd/>
            <a:tailEnd/>
          </a:ln>
          <a:effectLst/>
        </p:spPr>
        <p:txBody>
          <a:bodyPr>
            <a:spAutoFit/>
          </a:bodyPr>
          <a:lstStyle/>
          <a:p>
            <a:pPr algn="ctr">
              <a:spcBef>
                <a:spcPct val="50000"/>
              </a:spcBef>
              <a:defRPr/>
            </a:pPr>
            <a:fld id="{8EAB63DB-3412-4E8F-B57D-BEAFD1E49976}" type="slidenum">
              <a:rPr lang="en-US" sz="1800">
                <a:solidFill>
                  <a:schemeClr val="bg1"/>
                </a:solidFill>
                <a:latin typeface="Arial Bold"/>
              </a:rPr>
              <a:pPr algn="ctr">
                <a:spcBef>
                  <a:spcPct val="50000"/>
                </a:spcBef>
                <a:defRPr/>
              </a:pPr>
              <a:t>‹#›</a:t>
            </a:fld>
            <a:endParaRPr lang="en-US" sz="1800">
              <a:solidFill>
                <a:schemeClr val="bg1"/>
              </a:solidFill>
              <a:latin typeface="Arial Bold"/>
            </a:endParaRPr>
          </a:p>
        </p:txBody>
      </p:sp>
      <p:sp>
        <p:nvSpPr>
          <p:cNvPr id="1045" name="Rectangle 21"/>
          <p:cNvSpPr>
            <a:spLocks noChangeArrowheads="1"/>
          </p:cNvSpPr>
          <p:nvPr/>
        </p:nvSpPr>
        <p:spPr bwMode="auto">
          <a:xfrm>
            <a:off x="708025" y="441325"/>
            <a:ext cx="539750" cy="84138"/>
          </a:xfrm>
          <a:prstGeom prst="rect">
            <a:avLst/>
          </a:prstGeom>
          <a:solidFill>
            <a:srgbClr val="000066"/>
          </a:solidFill>
          <a:ln w="9525">
            <a:noFill/>
            <a:miter lim="800000"/>
            <a:headEnd/>
            <a:tailEnd/>
          </a:ln>
          <a:effectLst/>
        </p:spPr>
        <p:txBody>
          <a:bodyPr wrap="none" anchor="ctr"/>
          <a:lstStyle/>
          <a:p>
            <a:pPr>
              <a:defRPr/>
            </a:pPr>
            <a:endParaRPr lang="nb-NO"/>
          </a:p>
        </p:txBody>
      </p:sp>
      <p:sp>
        <p:nvSpPr>
          <p:cNvPr id="1049" name="Rectangle 25"/>
          <p:cNvSpPr>
            <a:spLocks noChangeArrowheads="1"/>
          </p:cNvSpPr>
          <p:nvPr/>
        </p:nvSpPr>
        <p:spPr bwMode="auto">
          <a:xfrm>
            <a:off x="7620000" y="441325"/>
            <a:ext cx="1524000" cy="5915025"/>
          </a:xfrm>
          <a:prstGeom prst="rect">
            <a:avLst/>
          </a:prstGeom>
          <a:solidFill>
            <a:srgbClr val="20AAFB">
              <a:alpha val="20000"/>
            </a:srgbClr>
          </a:solidFill>
          <a:ln w="9525">
            <a:noFill/>
            <a:miter lim="800000"/>
            <a:headEnd/>
            <a:tailEnd/>
          </a:ln>
          <a:effectLst/>
        </p:spPr>
        <p:txBody>
          <a:bodyPr wrap="none" anchor="ctr"/>
          <a:lstStyle/>
          <a:p>
            <a:pPr>
              <a:defRPr/>
            </a:pPr>
            <a:endParaRPr lang="nb-NO"/>
          </a:p>
        </p:txBody>
      </p:sp>
      <p:sp>
        <p:nvSpPr>
          <p:cNvPr id="1033" name="Rectangle 2"/>
          <p:cNvSpPr>
            <a:spLocks noGrp="1" noChangeArrowheads="1"/>
          </p:cNvSpPr>
          <p:nvPr>
            <p:ph type="title"/>
          </p:nvPr>
        </p:nvSpPr>
        <p:spPr bwMode="auto">
          <a:xfrm>
            <a:off x="1158875" y="1066800"/>
            <a:ext cx="6435725"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Klikk for å redigere tittelstil</a:t>
            </a:r>
          </a:p>
        </p:txBody>
      </p:sp>
      <p:sp>
        <p:nvSpPr>
          <p:cNvPr id="1051" name="Line 27"/>
          <p:cNvSpPr>
            <a:spLocks noChangeShapeType="1"/>
          </p:cNvSpPr>
          <p:nvPr/>
        </p:nvSpPr>
        <p:spPr bwMode="auto">
          <a:xfrm>
            <a:off x="709613"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52" name="Line 28"/>
          <p:cNvSpPr>
            <a:spLocks noChangeShapeType="1"/>
          </p:cNvSpPr>
          <p:nvPr/>
        </p:nvSpPr>
        <p:spPr bwMode="auto">
          <a:xfrm>
            <a:off x="838200"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53" name="Line 29"/>
          <p:cNvSpPr>
            <a:spLocks noChangeShapeType="1"/>
          </p:cNvSpPr>
          <p:nvPr/>
        </p:nvSpPr>
        <p:spPr bwMode="auto">
          <a:xfrm>
            <a:off x="5030788"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54" name="Line 30"/>
          <p:cNvSpPr>
            <a:spLocks noChangeShapeType="1"/>
          </p:cNvSpPr>
          <p:nvPr/>
        </p:nvSpPr>
        <p:spPr bwMode="auto">
          <a:xfrm>
            <a:off x="5334000"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55" name="Line 31"/>
          <p:cNvSpPr>
            <a:spLocks noChangeShapeType="1"/>
          </p:cNvSpPr>
          <p:nvPr/>
        </p:nvSpPr>
        <p:spPr bwMode="auto">
          <a:xfrm>
            <a:off x="7235825"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56" name="Line 32"/>
          <p:cNvSpPr>
            <a:spLocks noChangeShapeType="1"/>
          </p:cNvSpPr>
          <p:nvPr/>
        </p:nvSpPr>
        <p:spPr bwMode="auto">
          <a:xfrm>
            <a:off x="7605713"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57" name="Line 33"/>
          <p:cNvSpPr>
            <a:spLocks noChangeShapeType="1"/>
          </p:cNvSpPr>
          <p:nvPr/>
        </p:nvSpPr>
        <p:spPr bwMode="auto">
          <a:xfrm>
            <a:off x="8763000" y="-414338"/>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58" name="Line 34"/>
          <p:cNvSpPr>
            <a:spLocks noChangeShapeType="1"/>
          </p:cNvSpPr>
          <p:nvPr/>
        </p:nvSpPr>
        <p:spPr bwMode="auto">
          <a:xfrm>
            <a:off x="709613"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59" name="Line 35"/>
          <p:cNvSpPr>
            <a:spLocks noChangeShapeType="1"/>
          </p:cNvSpPr>
          <p:nvPr/>
        </p:nvSpPr>
        <p:spPr bwMode="auto">
          <a:xfrm>
            <a:off x="838200"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60" name="Line 36"/>
          <p:cNvSpPr>
            <a:spLocks noChangeShapeType="1"/>
          </p:cNvSpPr>
          <p:nvPr/>
        </p:nvSpPr>
        <p:spPr bwMode="auto">
          <a:xfrm>
            <a:off x="5030788"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61" name="Line 37"/>
          <p:cNvSpPr>
            <a:spLocks noChangeShapeType="1"/>
          </p:cNvSpPr>
          <p:nvPr/>
        </p:nvSpPr>
        <p:spPr bwMode="auto">
          <a:xfrm>
            <a:off x="5334000"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62" name="Line 38"/>
          <p:cNvSpPr>
            <a:spLocks noChangeShapeType="1"/>
          </p:cNvSpPr>
          <p:nvPr/>
        </p:nvSpPr>
        <p:spPr bwMode="auto">
          <a:xfrm>
            <a:off x="7235825"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63" name="Line 39"/>
          <p:cNvSpPr>
            <a:spLocks noChangeShapeType="1"/>
          </p:cNvSpPr>
          <p:nvPr/>
        </p:nvSpPr>
        <p:spPr bwMode="auto">
          <a:xfrm>
            <a:off x="7605713"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64" name="Line 40"/>
          <p:cNvSpPr>
            <a:spLocks noChangeShapeType="1"/>
          </p:cNvSpPr>
          <p:nvPr/>
        </p:nvSpPr>
        <p:spPr bwMode="auto">
          <a:xfrm>
            <a:off x="8763000" y="6962775"/>
            <a:ext cx="0" cy="360363"/>
          </a:xfrm>
          <a:prstGeom prst="line">
            <a:avLst/>
          </a:prstGeom>
          <a:noFill/>
          <a:ln w="9525">
            <a:solidFill>
              <a:schemeClr val="tx1"/>
            </a:solidFill>
            <a:prstDash val="dash"/>
            <a:round/>
            <a:headEnd/>
            <a:tailEnd/>
          </a:ln>
          <a:effectLst/>
        </p:spPr>
        <p:txBody>
          <a:bodyPr/>
          <a:lstStyle/>
          <a:p>
            <a:pPr>
              <a:defRPr/>
            </a:pPr>
            <a:endParaRPr lang="nb-NO"/>
          </a:p>
        </p:txBody>
      </p:sp>
      <p:sp>
        <p:nvSpPr>
          <p:cNvPr id="1065" name="Line 41"/>
          <p:cNvSpPr>
            <a:spLocks noChangeShapeType="1"/>
          </p:cNvSpPr>
          <p:nvPr/>
        </p:nvSpPr>
        <p:spPr bwMode="auto">
          <a:xfrm>
            <a:off x="-409575" y="457200"/>
            <a:ext cx="360362" cy="0"/>
          </a:xfrm>
          <a:prstGeom prst="line">
            <a:avLst/>
          </a:prstGeom>
          <a:noFill/>
          <a:ln w="9525">
            <a:solidFill>
              <a:schemeClr val="tx1"/>
            </a:solidFill>
            <a:prstDash val="dash"/>
            <a:round/>
            <a:headEnd/>
            <a:tailEnd/>
          </a:ln>
          <a:effectLst/>
        </p:spPr>
        <p:txBody>
          <a:bodyPr/>
          <a:lstStyle/>
          <a:p>
            <a:pPr>
              <a:defRPr/>
            </a:pPr>
            <a:endParaRPr lang="nb-NO"/>
          </a:p>
        </p:txBody>
      </p:sp>
      <p:sp>
        <p:nvSpPr>
          <p:cNvPr id="1066" name="Line 42"/>
          <p:cNvSpPr>
            <a:spLocks noChangeShapeType="1"/>
          </p:cNvSpPr>
          <p:nvPr/>
        </p:nvSpPr>
        <p:spPr bwMode="auto">
          <a:xfrm>
            <a:off x="-409575" y="1052513"/>
            <a:ext cx="360362" cy="0"/>
          </a:xfrm>
          <a:prstGeom prst="line">
            <a:avLst/>
          </a:prstGeom>
          <a:noFill/>
          <a:ln w="9525">
            <a:solidFill>
              <a:schemeClr val="tx1"/>
            </a:solidFill>
            <a:prstDash val="dash"/>
            <a:round/>
            <a:headEnd/>
            <a:tailEnd/>
          </a:ln>
          <a:effectLst/>
        </p:spPr>
        <p:txBody>
          <a:bodyPr/>
          <a:lstStyle/>
          <a:p>
            <a:pPr>
              <a:defRPr/>
            </a:pPr>
            <a:endParaRPr lang="nb-NO"/>
          </a:p>
        </p:txBody>
      </p:sp>
      <p:sp>
        <p:nvSpPr>
          <p:cNvPr id="1067" name="Line 43"/>
          <p:cNvSpPr>
            <a:spLocks noChangeShapeType="1"/>
          </p:cNvSpPr>
          <p:nvPr/>
        </p:nvSpPr>
        <p:spPr bwMode="auto">
          <a:xfrm>
            <a:off x="-409575" y="3048000"/>
            <a:ext cx="360362" cy="0"/>
          </a:xfrm>
          <a:prstGeom prst="line">
            <a:avLst/>
          </a:prstGeom>
          <a:noFill/>
          <a:ln w="9525">
            <a:solidFill>
              <a:schemeClr val="tx1"/>
            </a:solidFill>
            <a:prstDash val="dash"/>
            <a:round/>
            <a:headEnd/>
            <a:tailEnd/>
          </a:ln>
          <a:effectLst/>
        </p:spPr>
        <p:txBody>
          <a:bodyPr/>
          <a:lstStyle/>
          <a:p>
            <a:pPr>
              <a:defRPr/>
            </a:pPr>
            <a:endParaRPr lang="nb-NO"/>
          </a:p>
        </p:txBody>
      </p:sp>
      <p:sp>
        <p:nvSpPr>
          <p:cNvPr id="1068" name="Line 44"/>
          <p:cNvSpPr>
            <a:spLocks noChangeShapeType="1"/>
          </p:cNvSpPr>
          <p:nvPr/>
        </p:nvSpPr>
        <p:spPr bwMode="auto">
          <a:xfrm>
            <a:off x="-409575" y="6324600"/>
            <a:ext cx="360362" cy="0"/>
          </a:xfrm>
          <a:prstGeom prst="line">
            <a:avLst/>
          </a:prstGeom>
          <a:noFill/>
          <a:ln w="9525">
            <a:solidFill>
              <a:schemeClr val="tx1"/>
            </a:solidFill>
            <a:prstDash val="dash"/>
            <a:round/>
            <a:headEnd/>
            <a:tailEnd/>
          </a:ln>
          <a:effectLst/>
        </p:spPr>
        <p:txBody>
          <a:bodyPr/>
          <a:lstStyle/>
          <a:p>
            <a:pPr>
              <a:defRPr/>
            </a:pPr>
            <a:endParaRPr lang="nb-NO"/>
          </a:p>
        </p:txBody>
      </p:sp>
      <p:sp>
        <p:nvSpPr>
          <p:cNvPr id="1069" name="Line 45"/>
          <p:cNvSpPr>
            <a:spLocks noChangeShapeType="1"/>
          </p:cNvSpPr>
          <p:nvPr/>
        </p:nvSpPr>
        <p:spPr bwMode="auto">
          <a:xfrm>
            <a:off x="9258300" y="457200"/>
            <a:ext cx="360363" cy="0"/>
          </a:xfrm>
          <a:prstGeom prst="line">
            <a:avLst/>
          </a:prstGeom>
          <a:noFill/>
          <a:ln w="9525">
            <a:solidFill>
              <a:schemeClr val="tx1"/>
            </a:solidFill>
            <a:prstDash val="dash"/>
            <a:round/>
            <a:headEnd/>
            <a:tailEnd/>
          </a:ln>
          <a:effectLst/>
        </p:spPr>
        <p:txBody>
          <a:bodyPr/>
          <a:lstStyle/>
          <a:p>
            <a:pPr>
              <a:defRPr/>
            </a:pPr>
            <a:endParaRPr lang="nb-NO"/>
          </a:p>
        </p:txBody>
      </p:sp>
      <p:sp>
        <p:nvSpPr>
          <p:cNvPr id="1070" name="Line 46"/>
          <p:cNvSpPr>
            <a:spLocks noChangeShapeType="1"/>
          </p:cNvSpPr>
          <p:nvPr/>
        </p:nvSpPr>
        <p:spPr bwMode="auto">
          <a:xfrm>
            <a:off x="9258300" y="1052513"/>
            <a:ext cx="360363" cy="0"/>
          </a:xfrm>
          <a:prstGeom prst="line">
            <a:avLst/>
          </a:prstGeom>
          <a:noFill/>
          <a:ln w="9525">
            <a:solidFill>
              <a:schemeClr val="tx1"/>
            </a:solidFill>
            <a:prstDash val="dash"/>
            <a:round/>
            <a:headEnd/>
            <a:tailEnd/>
          </a:ln>
          <a:effectLst/>
        </p:spPr>
        <p:txBody>
          <a:bodyPr/>
          <a:lstStyle/>
          <a:p>
            <a:pPr>
              <a:defRPr/>
            </a:pPr>
            <a:endParaRPr lang="nb-NO"/>
          </a:p>
        </p:txBody>
      </p:sp>
      <p:sp>
        <p:nvSpPr>
          <p:cNvPr id="1071" name="Line 47"/>
          <p:cNvSpPr>
            <a:spLocks noChangeShapeType="1"/>
          </p:cNvSpPr>
          <p:nvPr/>
        </p:nvSpPr>
        <p:spPr bwMode="auto">
          <a:xfrm>
            <a:off x="9258300" y="3041650"/>
            <a:ext cx="360363" cy="0"/>
          </a:xfrm>
          <a:prstGeom prst="line">
            <a:avLst/>
          </a:prstGeom>
          <a:noFill/>
          <a:ln w="9525">
            <a:solidFill>
              <a:schemeClr val="tx1"/>
            </a:solidFill>
            <a:prstDash val="dash"/>
            <a:round/>
            <a:headEnd/>
            <a:tailEnd/>
          </a:ln>
          <a:effectLst/>
        </p:spPr>
        <p:txBody>
          <a:bodyPr/>
          <a:lstStyle/>
          <a:p>
            <a:pPr>
              <a:defRPr/>
            </a:pPr>
            <a:endParaRPr lang="nb-NO"/>
          </a:p>
        </p:txBody>
      </p:sp>
      <p:sp>
        <p:nvSpPr>
          <p:cNvPr id="1072" name="Line 48"/>
          <p:cNvSpPr>
            <a:spLocks noChangeShapeType="1"/>
          </p:cNvSpPr>
          <p:nvPr/>
        </p:nvSpPr>
        <p:spPr bwMode="auto">
          <a:xfrm>
            <a:off x="9258300" y="6318250"/>
            <a:ext cx="360363" cy="0"/>
          </a:xfrm>
          <a:prstGeom prst="line">
            <a:avLst/>
          </a:prstGeom>
          <a:noFill/>
          <a:ln w="9525">
            <a:solidFill>
              <a:schemeClr val="tx1"/>
            </a:solidFill>
            <a:prstDash val="dash"/>
            <a:round/>
            <a:headEnd/>
            <a:tailEnd/>
          </a:ln>
          <a:effectLst/>
        </p:spPr>
        <p:txBody>
          <a:bodyPr/>
          <a:lstStyle/>
          <a:p>
            <a:pPr>
              <a:defRPr/>
            </a:pPr>
            <a:endParaRPr lang="nb-NO"/>
          </a:p>
        </p:txBody>
      </p:sp>
      <p:sp>
        <p:nvSpPr>
          <p:cNvPr id="2" name="Rectangle 9"/>
          <p:cNvSpPr>
            <a:spLocks noChangeArrowheads="1"/>
          </p:cNvSpPr>
          <p:nvPr/>
        </p:nvSpPr>
        <p:spPr bwMode="auto">
          <a:xfrm>
            <a:off x="-9525" y="-4763"/>
            <a:ext cx="719138" cy="447676"/>
          </a:xfrm>
          <a:prstGeom prst="rect">
            <a:avLst/>
          </a:prstGeom>
          <a:solidFill>
            <a:srgbClr val="000066"/>
          </a:solidFill>
          <a:ln w="9525">
            <a:solidFill>
              <a:srgbClr val="000066"/>
            </a:solidFill>
            <a:miter lim="800000"/>
            <a:headEnd/>
            <a:tailEnd/>
          </a:ln>
          <a:effectLst/>
        </p:spPr>
        <p:txBody>
          <a:bodyPr wrap="none" anchor="ctr"/>
          <a:lstStyle/>
          <a:p>
            <a:pPr>
              <a:defRPr/>
            </a:pPr>
            <a:endParaRPr lang="nb-NO"/>
          </a:p>
        </p:txBody>
      </p:sp>
      <p:sp>
        <p:nvSpPr>
          <p:cNvPr id="1085" name="Text Box 61"/>
          <p:cNvSpPr txBox="1">
            <a:spLocks noChangeArrowheads="1"/>
          </p:cNvSpPr>
          <p:nvPr/>
        </p:nvSpPr>
        <p:spPr bwMode="auto">
          <a:xfrm>
            <a:off x="1114425" y="6429375"/>
            <a:ext cx="6781800" cy="336550"/>
          </a:xfrm>
          <a:prstGeom prst="rect">
            <a:avLst/>
          </a:prstGeom>
          <a:solidFill>
            <a:schemeClr val="bg1"/>
          </a:solidFill>
          <a:ln w="9525">
            <a:noFill/>
            <a:miter lim="800000"/>
            <a:headEnd/>
            <a:tailEnd/>
          </a:ln>
          <a:effectLst/>
        </p:spPr>
        <p:txBody>
          <a:bodyPr>
            <a:spAutoFit/>
          </a:bodyPr>
          <a:lstStyle/>
          <a:p>
            <a:pPr>
              <a:spcBef>
                <a:spcPct val="50000"/>
              </a:spcBef>
              <a:defRPr/>
            </a:pPr>
            <a:r>
              <a:rPr lang="nb-NO" sz="1600" b="1" i="1">
                <a:solidFill>
                  <a:srgbClr val="000066"/>
                </a:solidFill>
                <a:latin typeface="Arial" pitchFamily="34" charset="0"/>
              </a:rPr>
              <a:t>Kunnskapsdepartementet</a:t>
            </a:r>
            <a:endParaRPr lang="en-US" sz="1600" b="1" i="1">
              <a:solidFill>
                <a:srgbClr val="000066"/>
              </a:solidFill>
              <a:latin typeface="Arial" pitchFamily="34" charset="0"/>
            </a:endParaRPr>
          </a:p>
        </p:txBody>
      </p:sp>
      <p:sp>
        <p:nvSpPr>
          <p:cNvPr id="1036" name="Line 12"/>
          <p:cNvSpPr>
            <a:spLocks noChangeShapeType="1"/>
          </p:cNvSpPr>
          <p:nvPr/>
        </p:nvSpPr>
        <p:spPr bwMode="auto">
          <a:xfrm>
            <a:off x="0" y="438150"/>
            <a:ext cx="9144000" cy="0"/>
          </a:xfrm>
          <a:prstGeom prst="line">
            <a:avLst/>
          </a:prstGeom>
          <a:noFill/>
          <a:ln w="9525">
            <a:solidFill>
              <a:schemeClr val="tx1"/>
            </a:solidFill>
            <a:round/>
            <a:headEnd/>
            <a:tailEnd/>
          </a:ln>
          <a:effectLst/>
        </p:spPr>
        <p:txBody>
          <a:bodyPr/>
          <a:lstStyle/>
          <a:p>
            <a:pPr>
              <a:defRPr/>
            </a:pPr>
            <a:endParaRPr lang="nb-NO"/>
          </a:p>
        </p:txBody>
      </p:sp>
      <p:sp>
        <p:nvSpPr>
          <p:cNvPr id="1037" name="Line 13"/>
          <p:cNvSpPr>
            <a:spLocks noChangeShapeType="1"/>
          </p:cNvSpPr>
          <p:nvPr/>
        </p:nvSpPr>
        <p:spPr bwMode="auto">
          <a:xfrm flipH="1">
            <a:off x="0" y="6353175"/>
            <a:ext cx="9144000" cy="0"/>
          </a:xfrm>
          <a:prstGeom prst="line">
            <a:avLst/>
          </a:prstGeom>
          <a:noFill/>
          <a:ln w="9525">
            <a:solidFill>
              <a:schemeClr val="tx1"/>
            </a:solidFill>
            <a:round/>
            <a:headEnd/>
            <a:tailEnd/>
          </a:ln>
          <a:effectLst/>
        </p:spPr>
        <p:txBody>
          <a:bodyPr/>
          <a:lstStyle/>
          <a:p>
            <a:pPr>
              <a:defRPr/>
            </a:pPr>
            <a:endParaRPr lang="nb-NO"/>
          </a:p>
        </p:txBody>
      </p:sp>
      <p:sp>
        <p:nvSpPr>
          <p:cNvPr id="1035" name="Line 11"/>
          <p:cNvSpPr>
            <a:spLocks noChangeShapeType="1"/>
          </p:cNvSpPr>
          <p:nvPr/>
        </p:nvSpPr>
        <p:spPr bwMode="auto">
          <a:xfrm>
            <a:off x="704850" y="0"/>
            <a:ext cx="0" cy="6858000"/>
          </a:xfrm>
          <a:prstGeom prst="line">
            <a:avLst/>
          </a:prstGeom>
          <a:noFill/>
          <a:ln w="9525">
            <a:solidFill>
              <a:schemeClr val="tx1"/>
            </a:solidFill>
            <a:round/>
            <a:headEnd/>
            <a:tailEnd/>
          </a:ln>
          <a:effectLst/>
        </p:spPr>
        <p:txBody>
          <a:bodyPr/>
          <a:lstStyle/>
          <a:p>
            <a:pPr>
              <a:defRPr/>
            </a:pPr>
            <a:endParaRPr lang="nb-NO"/>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sz="2400" b="1">
          <a:solidFill>
            <a:srgbClr val="000066"/>
          </a:solidFill>
          <a:latin typeface="+mj-lt"/>
          <a:ea typeface="+mj-ea"/>
          <a:cs typeface="+mj-cs"/>
        </a:defRPr>
      </a:lvl1pPr>
      <a:lvl2pPr algn="l" rtl="0" eaLnBrk="0" fontAlgn="base" hangingPunct="0">
        <a:spcBef>
          <a:spcPct val="0"/>
        </a:spcBef>
        <a:spcAft>
          <a:spcPct val="0"/>
        </a:spcAft>
        <a:defRPr sz="2400" b="1">
          <a:solidFill>
            <a:srgbClr val="000066"/>
          </a:solidFill>
          <a:latin typeface="Verdana" pitchFamily="34" charset="0"/>
        </a:defRPr>
      </a:lvl2pPr>
      <a:lvl3pPr algn="l" rtl="0" eaLnBrk="0" fontAlgn="base" hangingPunct="0">
        <a:spcBef>
          <a:spcPct val="0"/>
        </a:spcBef>
        <a:spcAft>
          <a:spcPct val="0"/>
        </a:spcAft>
        <a:defRPr sz="2400" b="1">
          <a:solidFill>
            <a:srgbClr val="000066"/>
          </a:solidFill>
          <a:latin typeface="Verdana" pitchFamily="34" charset="0"/>
        </a:defRPr>
      </a:lvl3pPr>
      <a:lvl4pPr algn="l" rtl="0" eaLnBrk="0" fontAlgn="base" hangingPunct="0">
        <a:spcBef>
          <a:spcPct val="0"/>
        </a:spcBef>
        <a:spcAft>
          <a:spcPct val="0"/>
        </a:spcAft>
        <a:defRPr sz="2400" b="1">
          <a:solidFill>
            <a:srgbClr val="000066"/>
          </a:solidFill>
          <a:latin typeface="Verdana" pitchFamily="34" charset="0"/>
        </a:defRPr>
      </a:lvl4pPr>
      <a:lvl5pPr algn="l" rtl="0" eaLnBrk="0" fontAlgn="base" hangingPunct="0">
        <a:spcBef>
          <a:spcPct val="0"/>
        </a:spcBef>
        <a:spcAft>
          <a:spcPct val="0"/>
        </a:spcAft>
        <a:defRPr sz="2400" b="1">
          <a:solidFill>
            <a:srgbClr val="000066"/>
          </a:solidFill>
          <a:latin typeface="Verdana" pitchFamily="34" charset="0"/>
        </a:defRPr>
      </a:lvl5pPr>
      <a:lvl6pPr marL="457200" algn="l" rtl="0" eaLnBrk="1" fontAlgn="base" hangingPunct="1">
        <a:spcBef>
          <a:spcPct val="0"/>
        </a:spcBef>
        <a:spcAft>
          <a:spcPct val="0"/>
        </a:spcAft>
        <a:defRPr sz="2400" b="1">
          <a:solidFill>
            <a:srgbClr val="000066"/>
          </a:solidFill>
          <a:latin typeface="Verdana" pitchFamily="34" charset="0"/>
        </a:defRPr>
      </a:lvl6pPr>
      <a:lvl7pPr marL="914400" algn="l" rtl="0" eaLnBrk="1" fontAlgn="base" hangingPunct="1">
        <a:spcBef>
          <a:spcPct val="0"/>
        </a:spcBef>
        <a:spcAft>
          <a:spcPct val="0"/>
        </a:spcAft>
        <a:defRPr sz="2400" b="1">
          <a:solidFill>
            <a:srgbClr val="000066"/>
          </a:solidFill>
          <a:latin typeface="Verdana" pitchFamily="34" charset="0"/>
        </a:defRPr>
      </a:lvl7pPr>
      <a:lvl8pPr marL="1371600" algn="l" rtl="0" eaLnBrk="1" fontAlgn="base" hangingPunct="1">
        <a:spcBef>
          <a:spcPct val="0"/>
        </a:spcBef>
        <a:spcAft>
          <a:spcPct val="0"/>
        </a:spcAft>
        <a:defRPr sz="2400" b="1">
          <a:solidFill>
            <a:srgbClr val="000066"/>
          </a:solidFill>
          <a:latin typeface="Verdana" pitchFamily="34" charset="0"/>
        </a:defRPr>
      </a:lvl8pPr>
      <a:lvl9pPr marL="1828800" algn="l" rtl="0" eaLnBrk="1" fontAlgn="base" hangingPunct="1">
        <a:spcBef>
          <a:spcPct val="0"/>
        </a:spcBef>
        <a:spcAft>
          <a:spcPct val="0"/>
        </a:spcAft>
        <a:defRPr sz="2400" b="1">
          <a:solidFill>
            <a:srgbClr val="000066"/>
          </a:solidFill>
          <a:latin typeface="Verdana" pitchFamily="34" charset="0"/>
        </a:defRPr>
      </a:lvl9pPr>
    </p:titleStyle>
    <p:bodyStyle>
      <a:lvl1pPr marL="314325" indent="-314325" algn="l" rtl="0" eaLnBrk="0" fontAlgn="base" hangingPunct="0">
        <a:spcBef>
          <a:spcPct val="20000"/>
        </a:spcBef>
        <a:spcAft>
          <a:spcPct val="0"/>
        </a:spcAft>
        <a:buChar char="•"/>
        <a:defRPr sz="2000">
          <a:solidFill>
            <a:srgbClr val="000066"/>
          </a:solidFill>
          <a:latin typeface="+mn-lt"/>
          <a:ea typeface="+mn-ea"/>
          <a:cs typeface="+mn-cs"/>
        </a:defRPr>
      </a:lvl1pPr>
      <a:lvl2pPr marL="666750" indent="-333375" algn="l" rtl="0" eaLnBrk="0" fontAlgn="base" hangingPunct="0">
        <a:spcBef>
          <a:spcPct val="20000"/>
        </a:spcBef>
        <a:spcAft>
          <a:spcPct val="0"/>
        </a:spcAft>
        <a:buChar char="–"/>
        <a:defRPr sz="2000">
          <a:solidFill>
            <a:srgbClr val="000066"/>
          </a:solidFill>
          <a:latin typeface="+mn-lt"/>
        </a:defRPr>
      </a:lvl2pPr>
      <a:lvl3pPr marL="1038225" indent="-352425" algn="l" rtl="0" eaLnBrk="0" fontAlgn="base" hangingPunct="0">
        <a:spcBef>
          <a:spcPct val="20000"/>
        </a:spcBef>
        <a:spcAft>
          <a:spcPct val="0"/>
        </a:spcAft>
        <a:buChar char="•"/>
        <a:defRPr sz="2000">
          <a:solidFill>
            <a:srgbClr val="000066"/>
          </a:solidFill>
          <a:latin typeface="+mn-lt"/>
        </a:defRPr>
      </a:lvl3pPr>
      <a:lvl4pPr marL="1524000" indent="-304800" algn="l" rtl="0" eaLnBrk="0" fontAlgn="base" hangingPunct="0">
        <a:spcBef>
          <a:spcPct val="20000"/>
        </a:spcBef>
        <a:spcAft>
          <a:spcPct val="0"/>
        </a:spcAft>
        <a:buChar char="–"/>
        <a:defRPr sz="2000">
          <a:solidFill>
            <a:srgbClr val="000066"/>
          </a:solidFill>
          <a:latin typeface="+mn-lt"/>
        </a:defRPr>
      </a:lvl4pPr>
      <a:lvl5pPr marL="1847850" indent="-295275" algn="l" rtl="0" eaLnBrk="0" fontAlgn="base" hangingPunct="0">
        <a:spcBef>
          <a:spcPct val="20000"/>
        </a:spcBef>
        <a:spcAft>
          <a:spcPct val="0"/>
        </a:spcAft>
        <a:buChar char="»"/>
        <a:defRPr sz="2000">
          <a:solidFill>
            <a:srgbClr val="000066"/>
          </a:solidFill>
          <a:latin typeface="+mn-lt"/>
        </a:defRPr>
      </a:lvl5pPr>
      <a:lvl6pPr marL="2305050" indent="-295275" algn="l" rtl="0" eaLnBrk="1" fontAlgn="base" hangingPunct="1">
        <a:spcBef>
          <a:spcPct val="20000"/>
        </a:spcBef>
        <a:spcAft>
          <a:spcPct val="0"/>
        </a:spcAft>
        <a:buChar char="»"/>
        <a:defRPr sz="2000">
          <a:solidFill>
            <a:srgbClr val="000066"/>
          </a:solidFill>
          <a:latin typeface="+mn-lt"/>
        </a:defRPr>
      </a:lvl6pPr>
      <a:lvl7pPr marL="2762250" indent="-295275" algn="l" rtl="0" eaLnBrk="1" fontAlgn="base" hangingPunct="1">
        <a:spcBef>
          <a:spcPct val="20000"/>
        </a:spcBef>
        <a:spcAft>
          <a:spcPct val="0"/>
        </a:spcAft>
        <a:buChar char="»"/>
        <a:defRPr sz="2000">
          <a:solidFill>
            <a:srgbClr val="000066"/>
          </a:solidFill>
          <a:latin typeface="+mn-lt"/>
        </a:defRPr>
      </a:lvl7pPr>
      <a:lvl8pPr marL="3219450" indent="-295275" algn="l" rtl="0" eaLnBrk="1" fontAlgn="base" hangingPunct="1">
        <a:spcBef>
          <a:spcPct val="20000"/>
        </a:spcBef>
        <a:spcAft>
          <a:spcPct val="0"/>
        </a:spcAft>
        <a:buChar char="»"/>
        <a:defRPr sz="2000">
          <a:solidFill>
            <a:srgbClr val="000066"/>
          </a:solidFill>
          <a:latin typeface="+mn-lt"/>
        </a:defRPr>
      </a:lvl8pPr>
      <a:lvl9pPr marL="3676650" indent="-295275" algn="l" rtl="0" eaLnBrk="1" fontAlgn="base" hangingPunct="1">
        <a:spcBef>
          <a:spcPct val="20000"/>
        </a:spcBef>
        <a:spcAft>
          <a:spcPct val="0"/>
        </a:spcAft>
        <a:buChar char="»"/>
        <a:defRPr sz="2000">
          <a:solidFill>
            <a:srgbClr val="000066"/>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9856" y="2503358"/>
            <a:ext cx="8326371" cy="4354642"/>
          </a:xfrm>
        </p:spPr>
        <p:txBody>
          <a:bodyPr/>
          <a:lstStyle/>
          <a:p>
            <a:pPr eaLnBrk="1" hangingPunct="1"/>
            <a:r>
              <a:rPr lang="nb-NO" sz="3600" dirty="0" smtClean="0"/>
              <a:t/>
            </a:r>
            <a:br>
              <a:rPr lang="nb-NO" sz="3600" dirty="0" smtClean="0"/>
            </a:br>
            <a:r>
              <a:rPr lang="nb-NO" sz="3600" dirty="0" smtClean="0"/>
              <a:t/>
            </a:r>
            <a:br>
              <a:rPr lang="nb-NO" sz="3600" dirty="0" smtClean="0"/>
            </a:br>
            <a:r>
              <a:rPr lang="nb-NO" sz="3600" dirty="0" smtClean="0"/>
              <a:t/>
            </a:r>
            <a:br>
              <a:rPr lang="nb-NO" sz="3600" dirty="0" smtClean="0"/>
            </a:br>
            <a:r>
              <a:rPr lang="nb-NO" sz="3600" dirty="0" smtClean="0"/>
              <a:t/>
            </a:r>
            <a:br>
              <a:rPr lang="nb-NO" sz="3600" dirty="0" smtClean="0"/>
            </a:br>
            <a:r>
              <a:rPr lang="nb-NO" sz="3600" dirty="0" smtClean="0"/>
              <a:t/>
            </a:r>
            <a:br>
              <a:rPr lang="nb-NO" sz="3600" dirty="0" smtClean="0"/>
            </a:br>
            <a:r>
              <a:rPr lang="nb-NO" sz="3600" dirty="0" smtClean="0"/>
              <a:t/>
            </a:r>
            <a:br>
              <a:rPr lang="nb-NO" sz="3600" dirty="0" smtClean="0"/>
            </a:br>
            <a:r>
              <a:rPr lang="nb-NO" sz="3600" dirty="0" smtClean="0"/>
              <a:t/>
            </a:r>
            <a:br>
              <a:rPr lang="nb-NO" sz="3600" dirty="0" smtClean="0"/>
            </a:br>
            <a:r>
              <a:rPr lang="nb-NO" sz="4000" dirty="0" smtClean="0">
                <a:solidFill>
                  <a:srgbClr val="C00000"/>
                </a:solidFill>
              </a:rPr>
              <a:t>Kunnskap for livet</a:t>
            </a:r>
            <a:br>
              <a:rPr lang="nb-NO" sz="4000" dirty="0" smtClean="0">
                <a:solidFill>
                  <a:srgbClr val="C00000"/>
                </a:solidFill>
              </a:rPr>
            </a:br>
            <a:r>
              <a:rPr lang="nb-NO" sz="3600" dirty="0" smtClean="0"/>
              <a:t/>
            </a:r>
            <a:br>
              <a:rPr lang="nb-NO" sz="3600" dirty="0" smtClean="0"/>
            </a:br>
            <a:r>
              <a:rPr lang="nb-NO" dirty="0" smtClean="0">
                <a:latin typeface="+mn-lt"/>
              </a:rPr>
              <a:t>Nasjonal </a:t>
            </a:r>
            <a:br>
              <a:rPr lang="nb-NO" dirty="0" smtClean="0">
                <a:latin typeface="+mn-lt"/>
              </a:rPr>
            </a:br>
            <a:r>
              <a:rPr lang="nb-NO" dirty="0" smtClean="0">
                <a:latin typeface="+mn-lt"/>
              </a:rPr>
              <a:t>opplæringskonferanse 2011</a:t>
            </a:r>
            <a:br>
              <a:rPr lang="nb-NO" dirty="0" smtClean="0">
                <a:latin typeface="+mn-lt"/>
              </a:rPr>
            </a:br>
            <a:r>
              <a:rPr lang="nb-NO" sz="2000" dirty="0" smtClean="0">
                <a:latin typeface="+mn-lt"/>
              </a:rPr>
              <a:t/>
            </a:r>
            <a:br>
              <a:rPr lang="nb-NO" sz="2000" dirty="0" smtClean="0">
                <a:latin typeface="+mn-lt"/>
              </a:rPr>
            </a:br>
            <a:r>
              <a:rPr lang="nb-NO" sz="2000" dirty="0" smtClean="0">
                <a:latin typeface="+mn-lt"/>
              </a:rPr>
              <a:t/>
            </a:r>
            <a:br>
              <a:rPr lang="nb-NO" sz="2000" dirty="0" smtClean="0">
                <a:latin typeface="+mn-lt"/>
              </a:rPr>
            </a:br>
            <a:r>
              <a:rPr lang="nb-NO" sz="1800" dirty="0" smtClean="0">
                <a:latin typeface="+mn-lt"/>
              </a:rPr>
              <a:t>Kunnskapsminister Kristin Halvorsen </a:t>
            </a:r>
            <a:br>
              <a:rPr lang="nb-NO" sz="1800" dirty="0" smtClean="0">
                <a:latin typeface="+mn-lt"/>
              </a:rPr>
            </a:br>
            <a:r>
              <a:rPr lang="nb-NO" sz="1800" dirty="0" smtClean="0">
                <a:latin typeface="+mn-lt"/>
              </a:rPr>
              <a:t>16.august 2011</a:t>
            </a:r>
            <a:r>
              <a:rPr lang="nb-NO" sz="2000" dirty="0" smtClean="0">
                <a:latin typeface="+mn-lt"/>
              </a:rPr>
              <a:t/>
            </a:r>
            <a:br>
              <a:rPr lang="nb-NO" sz="2000" dirty="0" smtClean="0">
                <a:latin typeface="+mn-lt"/>
              </a:rPr>
            </a:br>
            <a:r>
              <a:rPr lang="nb-NO" sz="2000" dirty="0" smtClean="0">
                <a:latin typeface="+mn-lt"/>
              </a:rPr>
              <a:t/>
            </a:r>
            <a:br>
              <a:rPr lang="nb-NO" sz="2000" dirty="0" smtClean="0">
                <a:latin typeface="+mn-lt"/>
              </a:rPr>
            </a:br>
            <a:endParaRPr lang="nb-NO" sz="2000" i="0"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…Og søkningen til lærerutdanningene har økt kraftig.</a:t>
            </a:r>
            <a:endParaRPr lang="nb-NO" dirty="0"/>
          </a:p>
        </p:txBody>
      </p:sp>
      <p:sp>
        <p:nvSpPr>
          <p:cNvPr id="3" name="Plassholder for innhold 2"/>
          <p:cNvSpPr>
            <a:spLocks noGrp="1"/>
          </p:cNvSpPr>
          <p:nvPr>
            <p:ph idx="1"/>
          </p:nvPr>
        </p:nvSpPr>
        <p:spPr>
          <a:xfrm>
            <a:off x="1124262" y="1963711"/>
            <a:ext cx="7480186" cy="224853"/>
          </a:xfrm>
        </p:spPr>
        <p:txBody>
          <a:bodyPr/>
          <a:lstStyle/>
          <a:p>
            <a:pPr>
              <a:buNone/>
            </a:pPr>
            <a:r>
              <a:rPr lang="nb-NO" dirty="0" smtClean="0"/>
              <a:t>     Søkingen økt med nesten 50 pst fra 2008</a:t>
            </a:r>
          </a:p>
          <a:p>
            <a:endParaRPr lang="nb-NO" dirty="0" smtClean="0"/>
          </a:p>
          <a:p>
            <a:endParaRPr lang="nb-NO" dirty="0" smtClean="0"/>
          </a:p>
          <a:p>
            <a:pPr lvl="1">
              <a:buNone/>
            </a:pPr>
            <a:endParaRPr lang="nb-NO" dirty="0" smtClean="0"/>
          </a:p>
        </p:txBody>
      </p:sp>
      <p:sp>
        <p:nvSpPr>
          <p:cNvPr id="4" name="Plassholder for lysbildenummer 3"/>
          <p:cNvSpPr>
            <a:spLocks noGrp="1"/>
          </p:cNvSpPr>
          <p:nvPr>
            <p:ph type="sldNum" sz="quarter" idx="4294967295"/>
          </p:nvPr>
        </p:nvSpPr>
        <p:spPr>
          <a:xfrm>
            <a:off x="8424428" y="6453336"/>
            <a:ext cx="539750" cy="355600"/>
          </a:xfrm>
          <a:prstGeom prst="rect">
            <a:avLst/>
          </a:prstGeom>
        </p:spPr>
        <p:txBody>
          <a:bodyPr/>
          <a:lstStyle/>
          <a:p>
            <a:pPr>
              <a:defRPr/>
            </a:pPr>
            <a:fld id="{D436CEFC-E2A8-487F-A5B2-A566719C223D}" type="slidenum">
              <a:rPr lang="nb-NO" smtClean="0"/>
              <a:pPr>
                <a:defRPr/>
              </a:pPr>
              <a:t>10</a:t>
            </a:fld>
            <a:endParaRPr lang="nb-NO" dirty="0"/>
          </a:p>
        </p:txBody>
      </p:sp>
      <p:graphicFrame>
        <p:nvGraphicFramePr>
          <p:cNvPr id="6" name="Diagram 5"/>
          <p:cNvGraphicFramePr/>
          <p:nvPr/>
        </p:nvGraphicFramePr>
        <p:xfrm>
          <a:off x="989351" y="2473377"/>
          <a:ext cx="7690048" cy="37625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Bilde 3" descr="CD_rammeplanen 027.jpg"/>
          <p:cNvPicPr>
            <a:picLocks noChangeAspect="1"/>
          </p:cNvPicPr>
          <p:nvPr/>
        </p:nvPicPr>
        <p:blipFill>
          <a:blip r:embed="rId3" cstate="print"/>
          <a:srcRect l="41689" t="37643" r="18997" b="11522"/>
          <a:stretch>
            <a:fillRect/>
          </a:stretch>
        </p:blipFill>
        <p:spPr bwMode="auto">
          <a:xfrm>
            <a:off x="2264230" y="2971800"/>
            <a:ext cx="1600200" cy="3146425"/>
          </a:xfrm>
          <a:prstGeom prst="rect">
            <a:avLst/>
          </a:prstGeom>
          <a:noFill/>
          <a:ln w="9525">
            <a:noFill/>
            <a:miter lim="800000"/>
            <a:headEnd/>
            <a:tailEnd/>
          </a:ln>
        </p:spPr>
      </p:pic>
      <p:pic>
        <p:nvPicPr>
          <p:cNvPr id="10244" name="Bilde 6" descr="prinsesse.jpg"/>
          <p:cNvPicPr>
            <a:picLocks noChangeAspect="1"/>
          </p:cNvPicPr>
          <p:nvPr/>
        </p:nvPicPr>
        <p:blipFill>
          <a:blip r:embed="rId4" cstate="print"/>
          <a:srcRect l="22501" t="7500" r="31250"/>
          <a:stretch>
            <a:fillRect/>
          </a:stretch>
        </p:blipFill>
        <p:spPr bwMode="auto">
          <a:xfrm>
            <a:off x="1074503" y="1774371"/>
            <a:ext cx="1482960" cy="4451804"/>
          </a:xfrm>
          <a:prstGeom prst="rect">
            <a:avLst/>
          </a:prstGeom>
          <a:noFill/>
          <a:ln w="9525">
            <a:noFill/>
            <a:miter lim="800000"/>
            <a:headEnd/>
            <a:tailEnd/>
          </a:ln>
        </p:spPr>
      </p:pic>
      <p:sp>
        <p:nvSpPr>
          <p:cNvPr id="10245" name="TekstSylinder 7"/>
          <p:cNvSpPr txBox="1">
            <a:spLocks noChangeArrowheads="1"/>
          </p:cNvSpPr>
          <p:nvPr/>
        </p:nvSpPr>
        <p:spPr bwMode="auto">
          <a:xfrm>
            <a:off x="4386263" y="2579688"/>
            <a:ext cx="4191000" cy="461962"/>
          </a:xfrm>
          <a:prstGeom prst="rect">
            <a:avLst/>
          </a:prstGeom>
          <a:noFill/>
          <a:ln w="9525">
            <a:noFill/>
            <a:miter lim="800000"/>
            <a:headEnd/>
            <a:tailEnd/>
          </a:ln>
        </p:spPr>
        <p:txBody>
          <a:bodyPr>
            <a:spAutoFit/>
          </a:bodyPr>
          <a:lstStyle/>
          <a:p>
            <a:pPr>
              <a:buFont typeface="Arial" pitchFamily="34" charset="0"/>
              <a:buChar char="•"/>
            </a:pPr>
            <a:endParaRPr lang="nb-NO"/>
          </a:p>
        </p:txBody>
      </p:sp>
      <p:sp>
        <p:nvSpPr>
          <p:cNvPr id="10246" name="Rektangel 5"/>
          <p:cNvSpPr>
            <a:spLocks noChangeArrowheads="1"/>
          </p:cNvSpPr>
          <p:nvPr/>
        </p:nvSpPr>
        <p:spPr bwMode="auto">
          <a:xfrm>
            <a:off x="3995057" y="3516086"/>
            <a:ext cx="3635830" cy="2308324"/>
          </a:xfrm>
          <a:prstGeom prst="rect">
            <a:avLst/>
          </a:prstGeom>
          <a:noFill/>
          <a:ln w="9525">
            <a:noFill/>
            <a:miter lim="800000"/>
            <a:headEnd/>
            <a:tailEnd/>
          </a:ln>
        </p:spPr>
        <p:txBody>
          <a:bodyPr wrap="square">
            <a:spAutoFit/>
          </a:bodyPr>
          <a:lstStyle/>
          <a:p>
            <a:r>
              <a:rPr lang="en-US" i="1" dirty="0">
                <a:solidFill>
                  <a:srgbClr val="000066"/>
                </a:solidFill>
              </a:rPr>
              <a:t>	“I think now we spend probably too much in the later years fixing things that we could fix much more cheaply in the early years.” </a:t>
            </a:r>
            <a:r>
              <a:rPr lang="en-US" dirty="0">
                <a:solidFill>
                  <a:srgbClr val="000066"/>
                </a:solidFill>
              </a:rPr>
              <a:t>(J.J. Heckman) </a:t>
            </a:r>
            <a:endParaRPr lang="nb-NO" dirty="0">
              <a:solidFill>
                <a:srgbClr val="000066"/>
              </a:solidFill>
            </a:endParaRPr>
          </a:p>
        </p:txBody>
      </p:sp>
      <p:sp>
        <p:nvSpPr>
          <p:cNvPr id="7" name="TekstSylinder 6"/>
          <p:cNvSpPr txBox="1"/>
          <p:nvPr/>
        </p:nvSpPr>
        <p:spPr>
          <a:xfrm>
            <a:off x="1447800" y="729343"/>
            <a:ext cx="6270171" cy="830997"/>
          </a:xfrm>
          <a:prstGeom prst="rect">
            <a:avLst/>
          </a:prstGeom>
          <a:noFill/>
        </p:spPr>
        <p:txBody>
          <a:bodyPr wrap="square" rtlCol="0">
            <a:spAutoFit/>
          </a:bodyPr>
          <a:lstStyle/>
          <a:p>
            <a:r>
              <a:rPr lang="nb-NO" sz="4800" dirty="0" smtClean="0">
                <a:solidFill>
                  <a:srgbClr val="000066"/>
                </a:solidFill>
              </a:rPr>
              <a:t>Tenke stort om de små!</a:t>
            </a:r>
            <a:endParaRPr lang="nb-NO" sz="4800" dirty="0">
              <a:solidFill>
                <a:srgbClr val="00006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ess 9"/>
          <p:cNvSpPr/>
          <p:nvPr/>
        </p:nvSpPr>
        <p:spPr>
          <a:xfrm>
            <a:off x="1545772" y="4005064"/>
            <a:ext cx="5984014" cy="1000461"/>
          </a:xfrm>
          <a:prstGeom prst="flowChartProcess">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nb-NO" sz="3600" dirty="0" smtClean="0">
                <a:solidFill>
                  <a:schemeClr val="tx1"/>
                </a:solidFill>
              </a:rPr>
              <a:t>Mer praktisk og relevant </a:t>
            </a:r>
            <a:endParaRPr lang="nb-NO" sz="3600" dirty="0">
              <a:solidFill>
                <a:schemeClr val="tx1"/>
              </a:solidFill>
            </a:endParaRPr>
          </a:p>
        </p:txBody>
      </p:sp>
      <p:cxnSp>
        <p:nvCxnSpPr>
          <p:cNvPr id="11" name="Rett pil 10"/>
          <p:cNvCxnSpPr/>
          <p:nvPr/>
        </p:nvCxnSpPr>
        <p:spPr>
          <a:xfrm flipV="1">
            <a:off x="2364024" y="3284984"/>
            <a:ext cx="1" cy="7079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flipV="1">
            <a:off x="6594918" y="3284984"/>
            <a:ext cx="1" cy="7079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Rett pil 12"/>
          <p:cNvCxnSpPr/>
          <p:nvPr/>
        </p:nvCxnSpPr>
        <p:spPr>
          <a:xfrm flipV="1">
            <a:off x="4502493" y="3284984"/>
            <a:ext cx="1" cy="7079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5" name="Bilde 14" descr="Omslag.JPG"/>
          <p:cNvPicPr>
            <a:picLocks noChangeAspect="1"/>
          </p:cNvPicPr>
          <p:nvPr/>
        </p:nvPicPr>
        <p:blipFill>
          <a:blip r:embed="rId3" cstate="print">
            <a:lum bright="53000"/>
          </a:blip>
          <a:srcRect t="45513" r="11619"/>
          <a:stretch>
            <a:fillRect/>
          </a:stretch>
        </p:blipFill>
        <p:spPr>
          <a:xfrm>
            <a:off x="730013" y="468086"/>
            <a:ext cx="6955301" cy="5877921"/>
          </a:xfrm>
          <a:prstGeom prst="rect">
            <a:avLst/>
          </a:prstGeom>
        </p:spPr>
      </p:pic>
      <p:sp>
        <p:nvSpPr>
          <p:cNvPr id="16" name="Plassholder for innhold 8"/>
          <p:cNvSpPr txBox="1">
            <a:spLocks/>
          </p:cNvSpPr>
          <p:nvPr/>
        </p:nvSpPr>
        <p:spPr bwMode="auto">
          <a:xfrm>
            <a:off x="1134007" y="1153886"/>
            <a:ext cx="1872208" cy="2311963"/>
          </a:xfrm>
          <a:prstGeom prst="flowChartProcess">
            <a:avLst/>
          </a:prstGeom>
          <a:solidFill>
            <a:srgbClr val="C00000"/>
          </a:solidFill>
          <a:ln w="9525" cap="flat" cmpd="sng" algn="ctr">
            <a:solidFill>
              <a:schemeClr val="accent1">
                <a:shade val="95000"/>
                <a:satMod val="105000"/>
              </a:schemeClr>
            </a:solidFill>
            <a:prstDash val="solid"/>
            <a:miter lim="800000"/>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marL="314325" marR="0" lvl="0" indent="-314325" algn="ctr" defTabSz="457200" rtl="0" eaLnBrk="0" fontAlgn="auto" latinLnBrk="0" hangingPunct="0">
              <a:lnSpc>
                <a:spcPct val="100000"/>
              </a:lnSpc>
              <a:spcBef>
                <a:spcPts val="0"/>
              </a:spcBef>
              <a:spcAft>
                <a:spcPts val="0"/>
              </a:spcAft>
              <a:buClrTx/>
              <a:buSzTx/>
              <a:buFontTx/>
              <a:buNone/>
              <a:tabLst/>
              <a:defRPr/>
            </a:pPr>
            <a:r>
              <a:rPr kumimoji="0" lang="nb-NO" sz="2000" b="0" i="0" u="none" strike="noStrike" kern="0" cap="none" spc="0" normalizeH="0" baseline="0" noProof="0" dirty="0" smtClean="0">
                <a:ln>
                  <a:noFill/>
                </a:ln>
                <a:solidFill>
                  <a:srgbClr val="002060"/>
                </a:solidFill>
                <a:effectLst/>
                <a:uLnTx/>
                <a:uFillTx/>
                <a:latin typeface="+mn-lt"/>
                <a:ea typeface="+mn-ea"/>
                <a:cs typeface="+mn-cs"/>
              </a:rPr>
              <a:t>Valgfag</a:t>
            </a:r>
            <a:endParaRPr kumimoji="0" lang="nb-NO" sz="2000" b="0" i="0" u="none" strike="noStrike" kern="0" cap="none" spc="0" normalizeH="0" baseline="0" noProof="0" dirty="0">
              <a:ln>
                <a:noFill/>
              </a:ln>
              <a:solidFill>
                <a:srgbClr val="002060"/>
              </a:solidFill>
              <a:effectLst/>
              <a:uLnTx/>
              <a:uFillTx/>
              <a:latin typeface="+mn-lt"/>
              <a:ea typeface="+mn-ea"/>
              <a:cs typeface="+mn-cs"/>
            </a:endParaRPr>
          </a:p>
        </p:txBody>
      </p:sp>
      <p:sp>
        <p:nvSpPr>
          <p:cNvPr id="17" name="Prosess 16"/>
          <p:cNvSpPr/>
          <p:nvPr/>
        </p:nvSpPr>
        <p:spPr>
          <a:xfrm>
            <a:off x="3331096" y="1175657"/>
            <a:ext cx="2011680" cy="2347133"/>
          </a:xfrm>
          <a:prstGeom prst="flowChartProcess">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nb-NO" sz="2000" dirty="0" smtClean="0">
                <a:solidFill>
                  <a:srgbClr val="002060"/>
                </a:solidFill>
              </a:rPr>
              <a:t>Fleksibilitet</a:t>
            </a:r>
            <a:endParaRPr lang="nb-NO" sz="2000" dirty="0">
              <a:solidFill>
                <a:srgbClr val="002060"/>
              </a:solidFill>
            </a:endParaRPr>
          </a:p>
        </p:txBody>
      </p:sp>
      <p:sp>
        <p:nvSpPr>
          <p:cNvPr id="18" name="Prosess 17"/>
          <p:cNvSpPr/>
          <p:nvPr/>
        </p:nvSpPr>
        <p:spPr>
          <a:xfrm>
            <a:off x="5611079" y="1208314"/>
            <a:ext cx="1823864" cy="2314474"/>
          </a:xfrm>
          <a:prstGeom prst="flowChartProces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nb-NO" sz="1800" dirty="0" smtClean="0">
                <a:solidFill>
                  <a:schemeClr val="bg1"/>
                </a:solidFill>
              </a:rPr>
              <a:t>Arbeidsmåter</a:t>
            </a:r>
            <a:endParaRPr lang="nb-NO" sz="1800" dirty="0">
              <a:solidFill>
                <a:schemeClr val="bg1"/>
              </a:solidFill>
            </a:endParaRPr>
          </a:p>
        </p:txBody>
      </p:sp>
      <p:sp>
        <p:nvSpPr>
          <p:cNvPr id="19" name="Prosess 18"/>
          <p:cNvSpPr/>
          <p:nvPr/>
        </p:nvSpPr>
        <p:spPr>
          <a:xfrm>
            <a:off x="1284514" y="4157464"/>
            <a:ext cx="5932715" cy="1000461"/>
          </a:xfrm>
          <a:prstGeom prst="flowChartProcess">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nb-NO" sz="3600" dirty="0" smtClean="0">
                <a:solidFill>
                  <a:srgbClr val="002060"/>
                </a:solidFill>
              </a:rPr>
              <a:t>Mer praktisk og relevant </a:t>
            </a:r>
            <a:endParaRPr lang="nb-NO" sz="3600" dirty="0">
              <a:solidFill>
                <a:srgbClr val="002060"/>
              </a:solidFill>
            </a:endParaRPr>
          </a:p>
        </p:txBody>
      </p:sp>
      <p:cxnSp>
        <p:nvCxnSpPr>
          <p:cNvPr id="20" name="Rett pil 19"/>
          <p:cNvCxnSpPr/>
          <p:nvPr/>
        </p:nvCxnSpPr>
        <p:spPr>
          <a:xfrm flipV="1">
            <a:off x="6540489" y="3448270"/>
            <a:ext cx="1" cy="7079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V="1">
            <a:off x="4360979" y="3448270"/>
            <a:ext cx="1" cy="7079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Rett pil 21"/>
          <p:cNvCxnSpPr/>
          <p:nvPr/>
        </p:nvCxnSpPr>
        <p:spPr>
          <a:xfrm flipV="1">
            <a:off x="2113652" y="3426498"/>
            <a:ext cx="1" cy="7079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4459" y="554636"/>
            <a:ext cx="6770141" cy="1045564"/>
          </a:xfrm>
        </p:spPr>
        <p:txBody>
          <a:bodyPr/>
          <a:lstStyle/>
          <a:p>
            <a:r>
              <a:rPr lang="nb-NO" dirty="0" smtClean="0">
                <a:solidFill>
                  <a:srgbClr val="002060"/>
                </a:solidFill>
              </a:rPr>
              <a:t>Felles skole – variasjon, </a:t>
            </a:r>
            <a:r>
              <a:rPr lang="nb-NO" i="1" dirty="0" smtClean="0">
                <a:solidFill>
                  <a:srgbClr val="002060"/>
                </a:solidFill>
              </a:rPr>
              <a:t>ikke</a:t>
            </a:r>
            <a:r>
              <a:rPr lang="nb-NO" dirty="0" smtClean="0">
                <a:solidFill>
                  <a:srgbClr val="002060"/>
                </a:solidFill>
              </a:rPr>
              <a:t> sortering </a:t>
            </a:r>
            <a:endParaRPr lang="nb-NO" dirty="0"/>
          </a:p>
        </p:txBody>
      </p:sp>
      <p:sp>
        <p:nvSpPr>
          <p:cNvPr id="3" name="Plassholder for innhold 2"/>
          <p:cNvSpPr>
            <a:spLocks noGrp="1"/>
          </p:cNvSpPr>
          <p:nvPr>
            <p:ph idx="1"/>
          </p:nvPr>
        </p:nvSpPr>
        <p:spPr>
          <a:xfrm>
            <a:off x="794478" y="1723870"/>
            <a:ext cx="6850505" cy="4347146"/>
          </a:xfrm>
        </p:spPr>
        <p:txBody>
          <a:bodyPr/>
          <a:lstStyle/>
          <a:p>
            <a:r>
              <a:rPr lang="nb-NO" dirty="0" smtClean="0">
                <a:solidFill>
                  <a:srgbClr val="002060"/>
                </a:solidFill>
              </a:rPr>
              <a:t>Mangfold og variasjon </a:t>
            </a:r>
          </a:p>
          <a:p>
            <a:r>
              <a:rPr lang="nb-NO" dirty="0" smtClean="0">
                <a:solidFill>
                  <a:srgbClr val="002060"/>
                </a:solidFill>
              </a:rPr>
              <a:t>Forskning avvisende til fast nivåinndeling</a:t>
            </a:r>
          </a:p>
          <a:p>
            <a:r>
              <a:rPr lang="nb-NO" dirty="0" smtClean="0">
                <a:solidFill>
                  <a:srgbClr val="002060"/>
                </a:solidFill>
              </a:rPr>
              <a:t>praktisk, variert og med flere valg for alle</a:t>
            </a:r>
          </a:p>
          <a:p>
            <a:r>
              <a:rPr lang="nb-NO" i="1" dirty="0" smtClean="0">
                <a:solidFill>
                  <a:srgbClr val="002060"/>
                </a:solidFill>
              </a:rPr>
              <a:t>Ikk</a:t>
            </a:r>
            <a:r>
              <a:rPr lang="nb-NO" dirty="0" smtClean="0">
                <a:solidFill>
                  <a:srgbClr val="002060"/>
                </a:solidFill>
              </a:rPr>
              <a:t>e stenge veier videre </a:t>
            </a:r>
          </a:p>
          <a:p>
            <a:pPr>
              <a:buNone/>
            </a:pPr>
            <a:r>
              <a:rPr lang="nb-NO" sz="1800" dirty="0" smtClean="0">
                <a:solidFill>
                  <a:srgbClr val="002060"/>
                </a:solidFill>
              </a:rPr>
              <a:t>	</a:t>
            </a:r>
          </a:p>
          <a:p>
            <a:pPr lvl="0">
              <a:buNone/>
            </a:pPr>
            <a:r>
              <a:rPr lang="nb-NO" dirty="0" smtClean="0">
                <a:solidFill>
                  <a:srgbClr val="002060"/>
                </a:solidFill>
                <a:latin typeface="+mj-lt"/>
              </a:rPr>
              <a:t>En moderne fellesskole styrker</a:t>
            </a:r>
          </a:p>
          <a:p>
            <a:pPr lvl="1"/>
            <a:r>
              <a:rPr lang="nb-NO" dirty="0" smtClean="0">
                <a:solidFill>
                  <a:srgbClr val="002060"/>
                </a:solidFill>
              </a:rPr>
              <a:t>Læring: Elevene bidrar til hverandres læring </a:t>
            </a:r>
          </a:p>
          <a:p>
            <a:pPr lvl="1"/>
            <a:r>
              <a:rPr lang="nb-NO" dirty="0" smtClean="0">
                <a:solidFill>
                  <a:srgbClr val="002060"/>
                </a:solidFill>
              </a:rPr>
              <a:t>Læringsmiljø: Elevene lærer å møte forskjellighet</a:t>
            </a:r>
          </a:p>
          <a:p>
            <a:pPr lvl="1"/>
            <a:r>
              <a:rPr lang="nb-NO" dirty="0" smtClean="0">
                <a:solidFill>
                  <a:srgbClr val="002060"/>
                </a:solidFill>
              </a:rPr>
              <a:t>Sosial utjevning: Alle møtes med høye forventninger</a:t>
            </a:r>
          </a:p>
          <a:p>
            <a:endParaRPr lang="nb-NO" dirty="0" smtClean="0"/>
          </a:p>
          <a:p>
            <a:endParaRPr lang="nb-NO" dirty="0"/>
          </a:p>
        </p:txBody>
      </p:sp>
      <p:pic>
        <p:nvPicPr>
          <p:cNvPr id="4" name="Plassholder for innhold 5" descr="Omslag.JPG"/>
          <p:cNvPicPr>
            <a:picLocks noChangeAspect="1"/>
          </p:cNvPicPr>
          <p:nvPr/>
        </p:nvPicPr>
        <p:blipFill>
          <a:blip r:embed="rId2" cstate="print"/>
          <a:stretch>
            <a:fillRect/>
          </a:stretch>
        </p:blipFill>
        <p:spPr bwMode="auto">
          <a:xfrm rot="403989">
            <a:off x="6831174" y="794465"/>
            <a:ext cx="1821072" cy="2496335"/>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1027" name="Picture 3"/>
          <p:cNvPicPr>
            <a:picLocks noChangeAspect="1" noChangeArrowheads="1"/>
          </p:cNvPicPr>
          <p:nvPr/>
        </p:nvPicPr>
        <p:blipFill>
          <a:blip r:embed="rId2" cstate="print"/>
          <a:srcRect l="19365" t="23102" r="22510" b="11203"/>
          <a:stretch>
            <a:fillRect/>
          </a:stretch>
        </p:blipFill>
        <p:spPr bwMode="auto">
          <a:xfrm>
            <a:off x="821410" y="666426"/>
            <a:ext cx="6819254" cy="481704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nvGraphicFramePr>
        <p:xfrm>
          <a:off x="1362074" y="1314449"/>
          <a:ext cx="6419851" cy="42291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Diagram 19"/>
          <p:cNvGraphicFramePr/>
          <p:nvPr/>
        </p:nvGraphicFramePr>
        <p:xfrm>
          <a:off x="1376362" y="1314450"/>
          <a:ext cx="6391275" cy="42291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8" grpId="1">
        <p:bldAsOne/>
      </p:bldGraphic>
      <p:bldGraphic spid="2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descr="YrkesNM_prisutdeling5.jpg"/>
          <p:cNvPicPr>
            <a:picLocks noGrp="1" noChangeAspect="1"/>
          </p:cNvPicPr>
          <p:nvPr>
            <p:ph sz="half" idx="1"/>
          </p:nvPr>
        </p:nvPicPr>
        <p:blipFill>
          <a:blip r:embed="rId2" cstate="print"/>
          <a:stretch>
            <a:fillRect/>
          </a:stretch>
        </p:blipFill>
        <p:spPr>
          <a:xfrm>
            <a:off x="715276" y="617569"/>
            <a:ext cx="8428724" cy="563298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9856" y="3177914"/>
            <a:ext cx="8326371" cy="3680085"/>
          </a:xfrm>
        </p:spPr>
        <p:txBody>
          <a:bodyPr/>
          <a:lstStyle/>
          <a:p>
            <a:pPr eaLnBrk="1" hangingPunct="1"/>
            <a:r>
              <a:rPr lang="nb-NO" sz="3600" dirty="0" smtClean="0"/>
              <a:t/>
            </a:r>
            <a:br>
              <a:rPr lang="nb-NO" sz="3600" dirty="0" smtClean="0"/>
            </a:br>
            <a:r>
              <a:rPr lang="nb-NO" sz="3600" dirty="0" smtClean="0"/>
              <a:t/>
            </a:r>
            <a:br>
              <a:rPr lang="nb-NO" sz="3600" dirty="0" smtClean="0"/>
            </a:br>
            <a:r>
              <a:rPr lang="nb-NO" sz="3600" dirty="0" smtClean="0"/>
              <a:t/>
            </a:r>
            <a:br>
              <a:rPr lang="nb-NO" sz="3600" dirty="0" smtClean="0"/>
            </a:br>
            <a:r>
              <a:rPr lang="nb-NO" sz="3600" dirty="0" smtClean="0"/>
              <a:t/>
            </a:r>
            <a:br>
              <a:rPr lang="nb-NO" sz="3600" dirty="0" smtClean="0"/>
            </a:br>
            <a:r>
              <a:rPr lang="nb-NO" sz="3600" dirty="0" smtClean="0"/>
              <a:t/>
            </a:r>
            <a:br>
              <a:rPr lang="nb-NO" sz="3600" dirty="0" smtClean="0"/>
            </a:br>
            <a:r>
              <a:rPr lang="nb-NO" sz="3600" dirty="0" smtClean="0"/>
              <a:t/>
            </a:r>
            <a:br>
              <a:rPr lang="nb-NO" sz="3600" dirty="0" smtClean="0"/>
            </a:br>
            <a:r>
              <a:rPr lang="nb-NO" sz="3600" dirty="0" smtClean="0"/>
              <a:t/>
            </a:r>
            <a:br>
              <a:rPr lang="nb-NO" sz="3600" dirty="0" smtClean="0"/>
            </a:br>
            <a:r>
              <a:rPr lang="nb-NO" sz="4000" dirty="0" smtClean="0">
                <a:solidFill>
                  <a:srgbClr val="C00000"/>
                </a:solidFill>
              </a:rPr>
              <a:t>Kunnskap for livet</a:t>
            </a:r>
            <a:br>
              <a:rPr lang="nb-NO" sz="4000" dirty="0" smtClean="0">
                <a:solidFill>
                  <a:srgbClr val="C00000"/>
                </a:solidFill>
              </a:rPr>
            </a:br>
            <a:r>
              <a:rPr lang="nb-NO" sz="3600" dirty="0" smtClean="0"/>
              <a:t/>
            </a:r>
            <a:br>
              <a:rPr lang="nb-NO" sz="3600" dirty="0" smtClean="0"/>
            </a:br>
            <a:r>
              <a:rPr lang="nb-NO" dirty="0" smtClean="0">
                <a:latin typeface="+mn-lt"/>
              </a:rPr>
              <a:t>Nasjonal </a:t>
            </a:r>
            <a:br>
              <a:rPr lang="nb-NO" dirty="0" smtClean="0">
                <a:latin typeface="+mn-lt"/>
              </a:rPr>
            </a:br>
            <a:r>
              <a:rPr lang="nb-NO" dirty="0" smtClean="0">
                <a:latin typeface="+mn-lt"/>
              </a:rPr>
              <a:t>opplæringskonferanse 2011</a:t>
            </a:r>
            <a:br>
              <a:rPr lang="nb-NO" dirty="0" smtClean="0">
                <a:latin typeface="+mn-lt"/>
              </a:rPr>
            </a:br>
            <a:r>
              <a:rPr lang="nb-NO" sz="2000" dirty="0" smtClean="0">
                <a:latin typeface="+mn-lt"/>
              </a:rPr>
              <a:t/>
            </a:r>
            <a:br>
              <a:rPr lang="nb-NO" sz="2000" dirty="0" smtClean="0">
                <a:latin typeface="+mn-lt"/>
              </a:rPr>
            </a:br>
            <a:r>
              <a:rPr lang="nb-NO" sz="2000" dirty="0" smtClean="0">
                <a:latin typeface="+mn-lt"/>
              </a:rPr>
              <a:t/>
            </a:r>
            <a:br>
              <a:rPr lang="nb-NO" sz="2000" dirty="0" smtClean="0">
                <a:latin typeface="+mn-lt"/>
              </a:rPr>
            </a:br>
            <a:r>
              <a:rPr lang="nb-NO" sz="1800" dirty="0" smtClean="0">
                <a:latin typeface="+mn-lt"/>
              </a:rPr>
              <a:t>Kunnskapsminister Kristin Halvorsen </a:t>
            </a:r>
            <a:br>
              <a:rPr lang="nb-NO" sz="1800" dirty="0" smtClean="0">
                <a:latin typeface="+mn-lt"/>
              </a:rPr>
            </a:br>
            <a:r>
              <a:rPr lang="nb-NO" sz="1800" dirty="0" smtClean="0">
                <a:latin typeface="+mn-lt"/>
              </a:rPr>
              <a:t>16.august 2011</a:t>
            </a:r>
            <a:r>
              <a:rPr lang="nb-NO" sz="2000" dirty="0" smtClean="0">
                <a:latin typeface="+mn-lt"/>
              </a:rPr>
              <a:t/>
            </a:r>
            <a:br>
              <a:rPr lang="nb-NO" sz="2000" dirty="0" smtClean="0">
                <a:latin typeface="+mn-lt"/>
              </a:rPr>
            </a:br>
            <a:r>
              <a:rPr lang="nb-NO" sz="2000" dirty="0" smtClean="0">
                <a:latin typeface="+mn-lt"/>
              </a:rPr>
              <a:t/>
            </a:r>
            <a:br>
              <a:rPr lang="nb-NO" sz="2000" dirty="0" smtClean="0">
                <a:latin typeface="+mn-lt"/>
              </a:rPr>
            </a:br>
            <a:endParaRPr lang="nb-NO" sz="2000" i="0" dirty="0" smtClean="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290307sed -131895.jpg"/>
          <p:cNvPicPr>
            <a:picLocks noChangeAspect="1"/>
          </p:cNvPicPr>
          <p:nvPr/>
        </p:nvPicPr>
        <p:blipFill>
          <a:blip r:embed="rId3" cstate="print">
            <a:grayscl/>
            <a:lum bright="40000"/>
          </a:blip>
          <a:srcRect t="6592" r="30313" b="15087"/>
          <a:stretch>
            <a:fillRect/>
          </a:stretch>
        </p:blipFill>
        <p:spPr>
          <a:xfrm>
            <a:off x="786797" y="492369"/>
            <a:ext cx="7372465" cy="5849815"/>
          </a:xfrm>
          <a:prstGeom prst="rect">
            <a:avLst/>
          </a:prstGeom>
          <a:effectLst>
            <a:softEdge rad="635000"/>
          </a:effectLst>
        </p:spPr>
      </p:pic>
      <p:sp>
        <p:nvSpPr>
          <p:cNvPr id="8" name="Plassholder for innhold 7"/>
          <p:cNvSpPr>
            <a:spLocks noGrp="1"/>
          </p:cNvSpPr>
          <p:nvPr>
            <p:ph idx="1"/>
          </p:nvPr>
        </p:nvSpPr>
        <p:spPr>
          <a:xfrm>
            <a:off x="1148861" y="1570892"/>
            <a:ext cx="6427396" cy="4454769"/>
          </a:xfrm>
        </p:spPr>
        <p:txBody>
          <a:bodyPr/>
          <a:lstStyle/>
          <a:p>
            <a:pPr>
              <a:buNone/>
            </a:pPr>
            <a:r>
              <a:rPr lang="nb-NO" sz="3200" i="1" dirty="0" smtClean="0"/>
              <a:t>	</a:t>
            </a:r>
            <a:r>
              <a:rPr lang="nb-NO" sz="3200" b="1" i="1" dirty="0" smtClean="0"/>
              <a:t>”Opplæringa </a:t>
            </a:r>
            <a:r>
              <a:rPr lang="nb-NO" sz="3200" b="1" i="1" dirty="0"/>
              <a:t>skal gi innsikt i kulturelt </a:t>
            </a:r>
            <a:r>
              <a:rPr lang="nb-NO" sz="3200" b="1" i="1" dirty="0" err="1"/>
              <a:t>mangfald</a:t>
            </a:r>
            <a:r>
              <a:rPr lang="nb-NO" sz="3200" b="1" i="1" dirty="0"/>
              <a:t> og vise respekt for den </a:t>
            </a:r>
            <a:r>
              <a:rPr lang="nb-NO" sz="3200" b="1" i="1" dirty="0" err="1"/>
              <a:t>einskilde</a:t>
            </a:r>
            <a:r>
              <a:rPr lang="nb-NO" sz="3200" b="1" i="1" dirty="0"/>
              <a:t> si overtyding</a:t>
            </a:r>
            <a:r>
              <a:rPr lang="nb-NO" sz="3200" b="1" i="1" dirty="0" smtClean="0"/>
              <a:t>.</a:t>
            </a:r>
          </a:p>
          <a:p>
            <a:pPr>
              <a:buNone/>
            </a:pPr>
            <a:r>
              <a:rPr lang="nb-NO" sz="3200" b="1" i="1" dirty="0"/>
              <a:t>	</a:t>
            </a:r>
            <a:endParaRPr lang="nb-NO" sz="3200" b="1" i="1" dirty="0" smtClean="0"/>
          </a:p>
          <a:p>
            <a:pPr>
              <a:buNone/>
            </a:pPr>
            <a:r>
              <a:rPr lang="nb-NO" sz="3200" b="1" i="1" dirty="0"/>
              <a:t>	</a:t>
            </a:r>
            <a:r>
              <a:rPr lang="nb-NO" sz="3200" b="1" i="1" dirty="0" smtClean="0"/>
              <a:t>Ho </a:t>
            </a:r>
            <a:r>
              <a:rPr lang="nb-NO" sz="3200" b="1" i="1" dirty="0"/>
              <a:t>skal </a:t>
            </a:r>
            <a:r>
              <a:rPr lang="nb-NO" sz="3200" b="1" i="1" dirty="0" err="1"/>
              <a:t>fremje</a:t>
            </a:r>
            <a:r>
              <a:rPr lang="nb-NO" sz="3200" b="1" i="1" dirty="0"/>
              <a:t> demokrati, likestilling og </a:t>
            </a:r>
            <a:r>
              <a:rPr lang="nb-NO" sz="3200" b="1" i="1" dirty="0" err="1"/>
              <a:t>vitskapleg</a:t>
            </a:r>
            <a:r>
              <a:rPr lang="nb-NO" sz="3200" b="1" i="1" dirty="0"/>
              <a:t> </a:t>
            </a:r>
            <a:r>
              <a:rPr lang="nb-NO" sz="3200" b="1" i="1" dirty="0" err="1"/>
              <a:t>tenkjemåte</a:t>
            </a:r>
            <a:r>
              <a:rPr lang="nb-NO" sz="3200" b="1" i="1" dirty="0"/>
              <a:t>. </a:t>
            </a:r>
            <a:r>
              <a:rPr lang="nb-NO" sz="3200" b="1" i="1" dirty="0" smtClean="0"/>
              <a:t>”</a:t>
            </a:r>
            <a:endParaRPr lang="nb-NO" sz="3200" b="1" dirty="0"/>
          </a:p>
          <a:p>
            <a:endParaRPr lang="nb-NO" dirty="0"/>
          </a:p>
        </p:txBody>
      </p:sp>
      <p:sp>
        <p:nvSpPr>
          <p:cNvPr id="7" name="Tittel 6"/>
          <p:cNvSpPr>
            <a:spLocks noGrp="1"/>
          </p:cNvSpPr>
          <p:nvPr>
            <p:ph type="title"/>
          </p:nvPr>
        </p:nvSpPr>
        <p:spPr>
          <a:xfrm>
            <a:off x="1227114" y="609600"/>
            <a:ext cx="6435725" cy="797169"/>
          </a:xfrm>
        </p:spPr>
        <p:txBody>
          <a:bodyPr/>
          <a:lstStyle/>
          <a:p>
            <a:r>
              <a:rPr lang="nb-NO" sz="2800" b="1" dirty="0"/>
              <a:t>Formålsparagrafen</a:t>
            </a:r>
          </a:p>
        </p:txBody>
      </p:sp>
    </p:spTree>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descr="fellesskap 22 juli.jpg"/>
          <p:cNvPicPr>
            <a:picLocks noGrp="1" noChangeAspect="1"/>
          </p:cNvPicPr>
          <p:nvPr>
            <p:ph idx="1"/>
          </p:nvPr>
        </p:nvPicPr>
        <p:blipFill>
          <a:blip r:embed="rId2" cstate="print"/>
          <a:srcRect l="41028" r="13116"/>
          <a:stretch>
            <a:fillRect/>
          </a:stretch>
        </p:blipFill>
        <p:spPr>
          <a:xfrm>
            <a:off x="1062682" y="1479489"/>
            <a:ext cx="6419323" cy="4031626"/>
          </a:xfrm>
          <a:prstGeom prst="rect">
            <a:avLst/>
          </a:prstGeom>
          <a:ln w="190500" cap="sq">
            <a:solidFill>
              <a:schemeClr val="tx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6" name="Plassholder for innhold 5" descr="211008SED-166220.jpg"/>
          <p:cNvPicPr>
            <a:picLocks noGrp="1" noChangeAspect="1"/>
          </p:cNvPicPr>
          <p:nvPr>
            <p:ph idx="1"/>
          </p:nvPr>
        </p:nvPicPr>
        <p:blipFill>
          <a:blip r:embed="rId2" cstate="print"/>
          <a:stretch>
            <a:fillRect/>
          </a:stretch>
        </p:blipFill>
        <p:spPr>
          <a:xfrm>
            <a:off x="1126002" y="1019332"/>
            <a:ext cx="6472432" cy="443911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172308" y="867509"/>
            <a:ext cx="6166338" cy="4243754"/>
          </a:xfrm>
          <a:solidFill>
            <a:srgbClr val="FFCC99"/>
          </a:solidFill>
          <a:ln w="38100">
            <a:solidFill>
              <a:srgbClr val="FFC000"/>
            </a:solidFill>
          </a:ln>
        </p:spPr>
        <p:style>
          <a:lnRef idx="2">
            <a:schemeClr val="dk1"/>
          </a:lnRef>
          <a:fillRef idx="1">
            <a:schemeClr val="lt1"/>
          </a:fillRef>
          <a:effectRef idx="0">
            <a:schemeClr val="dk1"/>
          </a:effectRef>
          <a:fontRef idx="minor">
            <a:schemeClr val="dk1"/>
          </a:fontRef>
        </p:style>
        <p:txBody>
          <a:bodyPr/>
          <a:lstStyle/>
          <a:p>
            <a:pPr algn="ctr">
              <a:buNone/>
            </a:pPr>
            <a:r>
              <a:rPr lang="en-US" sz="2400" i="1" dirty="0" smtClean="0">
                <a:ln w="12700">
                  <a:solidFill>
                    <a:schemeClr val="tx1"/>
                  </a:solidFill>
                </a:ln>
                <a:solidFill>
                  <a:srgbClr val="0070C0"/>
                </a:solidFill>
              </a:rPr>
              <a:t>“Norway has a comprehensive education system that </a:t>
            </a:r>
            <a:r>
              <a:rPr lang="en-US" sz="2400" i="1" dirty="0" err="1" smtClean="0">
                <a:ln w="12700">
                  <a:solidFill>
                    <a:schemeClr val="tx1"/>
                  </a:solidFill>
                </a:ln>
                <a:solidFill>
                  <a:srgbClr val="0070C0"/>
                </a:solidFill>
              </a:rPr>
              <a:t>emphasises</a:t>
            </a:r>
            <a:r>
              <a:rPr lang="en-US" sz="2400" i="1" dirty="0" smtClean="0">
                <a:ln w="12700">
                  <a:solidFill>
                    <a:schemeClr val="tx1"/>
                  </a:solidFill>
                </a:ln>
                <a:solidFill>
                  <a:srgbClr val="0070C0"/>
                </a:solidFill>
              </a:rPr>
              <a:t> equity and inclusion, </a:t>
            </a:r>
          </a:p>
          <a:p>
            <a:pPr algn="ctr">
              <a:buNone/>
            </a:pPr>
            <a:endParaRPr lang="en-US" sz="2400" i="1" dirty="0" smtClean="0">
              <a:ln w="12700">
                <a:solidFill>
                  <a:schemeClr val="tx1"/>
                </a:solidFill>
              </a:ln>
              <a:solidFill>
                <a:srgbClr val="0070C0"/>
              </a:solidFill>
            </a:endParaRPr>
          </a:p>
          <a:p>
            <a:pPr algn="ctr">
              <a:buNone/>
            </a:pPr>
            <a:r>
              <a:rPr lang="en-US" sz="2400" i="1" dirty="0" smtClean="0">
                <a:ln w="12700">
                  <a:solidFill>
                    <a:schemeClr val="tx1"/>
                  </a:solidFill>
                </a:ln>
                <a:solidFill>
                  <a:srgbClr val="0070C0"/>
                </a:solidFill>
              </a:rPr>
              <a:t>keeps students together until the end of lower secondary education, </a:t>
            </a:r>
          </a:p>
          <a:p>
            <a:pPr algn="ctr">
              <a:buNone/>
            </a:pPr>
            <a:endParaRPr lang="en-US" sz="2400" i="1" dirty="0" smtClean="0">
              <a:ln w="12700">
                <a:solidFill>
                  <a:schemeClr val="tx1"/>
                </a:solidFill>
              </a:ln>
              <a:solidFill>
                <a:srgbClr val="0070C0"/>
              </a:solidFill>
            </a:endParaRPr>
          </a:p>
          <a:p>
            <a:pPr algn="ctr">
              <a:buNone/>
            </a:pPr>
            <a:r>
              <a:rPr lang="en-US" sz="2400" i="1" dirty="0" smtClean="0">
                <a:ln w="12700">
                  <a:solidFill>
                    <a:schemeClr val="tx1"/>
                  </a:solidFill>
                </a:ln>
                <a:solidFill>
                  <a:srgbClr val="0070C0"/>
                </a:solidFill>
              </a:rPr>
              <a:t>and student performance is less dependent on socioeconomic factors than in </a:t>
            </a:r>
            <a:r>
              <a:rPr lang="nb-NO" sz="2400" i="1" dirty="0" err="1" smtClean="0">
                <a:ln w="12700">
                  <a:solidFill>
                    <a:schemeClr val="tx1"/>
                  </a:solidFill>
                </a:ln>
                <a:solidFill>
                  <a:srgbClr val="0070C0"/>
                </a:solidFill>
              </a:rPr>
              <a:t>many</a:t>
            </a:r>
            <a:r>
              <a:rPr lang="nb-NO" sz="2400" i="1" dirty="0" smtClean="0">
                <a:ln w="12700">
                  <a:solidFill>
                    <a:schemeClr val="tx1"/>
                  </a:solidFill>
                </a:ln>
                <a:solidFill>
                  <a:srgbClr val="0070C0"/>
                </a:solidFill>
              </a:rPr>
              <a:t> OECD </a:t>
            </a:r>
            <a:r>
              <a:rPr lang="nb-NO" sz="2400" i="1" dirty="0" err="1" smtClean="0">
                <a:ln w="12700">
                  <a:solidFill>
                    <a:schemeClr val="tx1"/>
                  </a:solidFill>
                </a:ln>
                <a:solidFill>
                  <a:srgbClr val="0070C0"/>
                </a:solidFill>
              </a:rPr>
              <a:t>countries</a:t>
            </a:r>
            <a:r>
              <a:rPr lang="nb-NO" sz="2400" i="1" dirty="0" smtClean="0">
                <a:ln w="12700">
                  <a:solidFill>
                    <a:schemeClr val="tx1"/>
                  </a:solidFill>
                </a:ln>
                <a:solidFill>
                  <a:srgbClr val="0070C0"/>
                </a:solidFill>
              </a:rPr>
              <a:t>.”</a:t>
            </a:r>
          </a:p>
          <a:p>
            <a:pPr algn="ctr">
              <a:buNone/>
            </a:pPr>
            <a:endParaRPr lang="nb-NO" dirty="0" smtClean="0"/>
          </a:p>
          <a:p>
            <a:pPr>
              <a:buNone/>
            </a:pPr>
            <a:r>
              <a:rPr lang="nb-NO" sz="1200" dirty="0" smtClean="0">
                <a:solidFill>
                  <a:schemeClr val="tx1"/>
                </a:solidFill>
              </a:rPr>
              <a:t>Kilde: OECD (2011): </a:t>
            </a:r>
            <a:r>
              <a:rPr lang="nb-NO" sz="1200" dirty="0" err="1" smtClean="0">
                <a:solidFill>
                  <a:schemeClr val="tx1"/>
                </a:solidFill>
              </a:rPr>
              <a:t>Improving</a:t>
            </a:r>
            <a:r>
              <a:rPr lang="nb-NO" sz="1200" dirty="0" smtClean="0">
                <a:solidFill>
                  <a:schemeClr val="tx1"/>
                </a:solidFill>
              </a:rPr>
              <a:t> </a:t>
            </a:r>
            <a:r>
              <a:rPr lang="nb-NO" sz="1200" dirty="0" err="1" smtClean="0">
                <a:solidFill>
                  <a:schemeClr val="tx1"/>
                </a:solidFill>
              </a:rPr>
              <a:t>Lower</a:t>
            </a:r>
            <a:r>
              <a:rPr lang="nb-NO" sz="1200" dirty="0" smtClean="0">
                <a:solidFill>
                  <a:schemeClr val="tx1"/>
                </a:solidFill>
              </a:rPr>
              <a:t> </a:t>
            </a:r>
            <a:r>
              <a:rPr lang="nb-NO" sz="1200" dirty="0" err="1" smtClean="0">
                <a:solidFill>
                  <a:schemeClr val="tx1"/>
                </a:solidFill>
              </a:rPr>
              <a:t>Secondary</a:t>
            </a:r>
            <a:r>
              <a:rPr lang="nb-NO" sz="1200" dirty="0" smtClean="0">
                <a:solidFill>
                  <a:schemeClr val="tx1"/>
                </a:solidFill>
              </a:rPr>
              <a:t> </a:t>
            </a:r>
            <a:r>
              <a:rPr lang="nb-NO" sz="1200" dirty="0" err="1" smtClean="0">
                <a:solidFill>
                  <a:schemeClr val="tx1"/>
                </a:solidFill>
              </a:rPr>
              <a:t>Schools</a:t>
            </a:r>
            <a:r>
              <a:rPr lang="nb-NO" sz="1200" dirty="0" smtClean="0">
                <a:solidFill>
                  <a:schemeClr val="tx1"/>
                </a:solidFill>
              </a:rPr>
              <a:t> in Norway,s.12.</a:t>
            </a:r>
            <a:endParaRPr lang="nb-NO"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58875" y="738910"/>
            <a:ext cx="6435725" cy="701964"/>
          </a:xfrm>
        </p:spPr>
        <p:txBody>
          <a:bodyPr/>
          <a:lstStyle/>
          <a:p>
            <a:r>
              <a:rPr lang="nb-NO" sz="2000" dirty="0" smtClean="0">
                <a:latin typeface="Arial" pitchFamily="34" charset="0"/>
                <a:cs typeface="Arial" pitchFamily="34" charset="0"/>
              </a:rPr>
              <a:t>Endring i lesing fra PISA 2000 til PISA 2009</a:t>
            </a:r>
            <a:br>
              <a:rPr lang="nb-NO" sz="2000" dirty="0" smtClean="0">
                <a:latin typeface="Arial" pitchFamily="34" charset="0"/>
                <a:cs typeface="Arial" pitchFamily="34" charset="0"/>
              </a:rPr>
            </a:br>
            <a:r>
              <a:rPr lang="nb-NO" sz="2000" dirty="0" smtClean="0">
                <a:latin typeface="Arial" pitchFamily="34" charset="0"/>
                <a:cs typeface="Arial" pitchFamily="34" charset="0"/>
              </a:rPr>
              <a:t>for de nordiske landene</a:t>
            </a:r>
            <a:endParaRPr lang="nb-NO" sz="2000" dirty="0">
              <a:latin typeface="Arial" pitchFamily="34" charset="0"/>
              <a:cs typeface="Arial" pitchFamily="34" charset="0"/>
            </a:endParaRPr>
          </a:p>
        </p:txBody>
      </p:sp>
      <p:graphicFrame>
        <p:nvGraphicFramePr>
          <p:cNvPr id="4" name="Chart 1"/>
          <p:cNvGraphicFramePr>
            <a:graphicFrameLocks noGrp="1"/>
          </p:cNvGraphicFramePr>
          <p:nvPr>
            <p:ph idx="1"/>
          </p:nvPr>
        </p:nvGraphicFramePr>
        <p:xfrm>
          <a:off x="1122363" y="1838325"/>
          <a:ext cx="8021637"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Sylinder 4"/>
          <p:cNvSpPr txBox="1"/>
          <p:nvPr/>
        </p:nvSpPr>
        <p:spPr>
          <a:xfrm>
            <a:off x="6853382" y="5865090"/>
            <a:ext cx="801823" cy="276999"/>
          </a:xfrm>
          <a:prstGeom prst="rect">
            <a:avLst/>
          </a:prstGeom>
          <a:noFill/>
        </p:spPr>
        <p:txBody>
          <a:bodyPr wrap="none" rtlCol="0">
            <a:spAutoFit/>
          </a:bodyPr>
          <a:lstStyle/>
          <a:p>
            <a:r>
              <a:rPr lang="nb-NO" sz="1200" dirty="0" err="1" smtClean="0">
                <a:latin typeface="Arial" pitchFamily="34" charset="0"/>
                <a:cs typeface="Arial" pitchFamily="34" charset="0"/>
              </a:rPr>
              <a:t>Kilde:ILS</a:t>
            </a:r>
            <a:endParaRPr lang="nb-NO"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img012.jpg"/>
          <p:cNvPicPr>
            <a:picLocks noChangeAspect="1"/>
          </p:cNvPicPr>
          <p:nvPr/>
        </p:nvPicPr>
        <p:blipFill>
          <a:blip r:embed="rId3" cstate="print"/>
          <a:srcRect l="26422" t="13701" r="29959" b="17925"/>
          <a:stretch>
            <a:fillRect/>
          </a:stretch>
        </p:blipFill>
        <p:spPr>
          <a:xfrm>
            <a:off x="4707911" y="1453661"/>
            <a:ext cx="4060949" cy="4243753"/>
          </a:xfrm>
          <a:prstGeom prst="rect">
            <a:avLst/>
          </a:prstGeom>
        </p:spPr>
      </p:pic>
      <p:sp>
        <p:nvSpPr>
          <p:cNvPr id="6" name="TekstSylinder 5"/>
          <p:cNvSpPr txBox="1"/>
          <p:nvPr/>
        </p:nvSpPr>
        <p:spPr>
          <a:xfrm>
            <a:off x="773722" y="422030"/>
            <a:ext cx="8370278" cy="707886"/>
          </a:xfrm>
          <a:prstGeom prst="rect">
            <a:avLst/>
          </a:prstGeom>
          <a:noFill/>
        </p:spPr>
        <p:txBody>
          <a:bodyPr wrap="square" rtlCol="0">
            <a:spAutoFit/>
          </a:bodyPr>
          <a:lstStyle/>
          <a:p>
            <a:r>
              <a:rPr lang="nb-NO" sz="4000" b="1" dirty="0" smtClean="0">
                <a:solidFill>
                  <a:srgbClr val="000066"/>
                </a:solidFill>
                <a:latin typeface="+mj-lt"/>
              </a:rPr>
              <a:t>Skolefellesskap og samhold</a:t>
            </a:r>
            <a:endParaRPr lang="nb-NO" sz="4000" b="1" dirty="0">
              <a:solidFill>
                <a:srgbClr val="000066"/>
              </a:solidFill>
              <a:latin typeface="+mj-lt"/>
            </a:endParaRPr>
          </a:p>
        </p:txBody>
      </p:sp>
      <p:pic>
        <p:nvPicPr>
          <p:cNvPr id="10" name="Bilde 9" descr="holde hånda.jpg"/>
          <p:cNvPicPr>
            <a:picLocks noChangeAspect="1"/>
          </p:cNvPicPr>
          <p:nvPr/>
        </p:nvPicPr>
        <p:blipFill>
          <a:blip r:embed="rId4" cstate="print"/>
          <a:stretch>
            <a:fillRect/>
          </a:stretch>
        </p:blipFill>
        <p:spPr>
          <a:xfrm>
            <a:off x="792596" y="1430216"/>
            <a:ext cx="3604146" cy="4267200"/>
          </a:xfrm>
          <a:prstGeom prst="rect">
            <a:avLst/>
          </a:prstGeom>
        </p:spPr>
      </p:pic>
      <p:sp>
        <p:nvSpPr>
          <p:cNvPr id="11" name="Plassholder for innhold 10"/>
          <p:cNvSpPr>
            <a:spLocks noGrp="1"/>
          </p:cNvSpPr>
          <p:nvPr>
            <p:ph idx="1"/>
          </p:nvPr>
        </p:nvSpPr>
        <p:spPr>
          <a:xfrm>
            <a:off x="914400" y="5650523"/>
            <a:ext cx="8229600" cy="797169"/>
          </a:xfrm>
        </p:spPr>
        <p:txBody>
          <a:bodyPr/>
          <a:lstStyle/>
          <a:p>
            <a:pPr>
              <a:buNone/>
            </a:pPr>
            <a:r>
              <a:rPr lang="nb-NO" sz="2800" b="1" dirty="0" smtClean="0"/>
              <a:t>…og retten  til et godt læringsmiljø</a:t>
            </a:r>
            <a:endParaRPr lang="nb-NO" sz="2800" b="1" dirty="0"/>
          </a:p>
        </p:txBody>
      </p:sp>
      <p:sp>
        <p:nvSpPr>
          <p:cNvPr id="12" name="Tittel 11"/>
          <p:cNvSpPr>
            <a:spLocks noGrp="1"/>
          </p:cNvSpPr>
          <p:nvPr>
            <p:ph type="title"/>
          </p:nvPr>
        </p:nvSpPr>
        <p:spPr/>
        <p:txBody>
          <a:bodyPr/>
          <a:lstStyle/>
          <a:p>
            <a:endParaRPr lang="nb-NO"/>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Lærer2.jpg"/>
          <p:cNvPicPr>
            <a:picLocks noChangeAspect="1"/>
          </p:cNvPicPr>
          <p:nvPr/>
        </p:nvPicPr>
        <p:blipFill>
          <a:blip r:embed="rId3" cstate="print"/>
          <a:srcRect b="7350"/>
          <a:stretch>
            <a:fillRect/>
          </a:stretch>
        </p:blipFill>
        <p:spPr>
          <a:xfrm>
            <a:off x="993006" y="0"/>
            <a:ext cx="4578911" cy="6353908"/>
          </a:xfrm>
          <a:prstGeom prst="rect">
            <a:avLst/>
          </a:prstGeom>
        </p:spPr>
      </p:pic>
      <p:sp>
        <p:nvSpPr>
          <p:cNvPr id="5" name="Tittel 1"/>
          <p:cNvSpPr>
            <a:spLocks noGrp="1"/>
          </p:cNvSpPr>
          <p:nvPr>
            <p:ph type="title"/>
          </p:nvPr>
        </p:nvSpPr>
        <p:spPr>
          <a:xfrm>
            <a:off x="1406769" y="609600"/>
            <a:ext cx="7291754" cy="706812"/>
          </a:xfrm>
        </p:spPr>
        <p:txBody>
          <a:bodyPr/>
          <a:lstStyle/>
          <a:p>
            <a:r>
              <a:rPr lang="nb-NO" sz="3600" dirty="0" smtClean="0"/>
              <a:t>Samarbeid med lærerne</a:t>
            </a:r>
            <a:br>
              <a:rPr lang="nb-NO" sz="3600" dirty="0" smtClean="0"/>
            </a:br>
            <a:endParaRPr lang="nb-NO" sz="3600" b="0" i="1" dirty="0" smtClean="0"/>
          </a:p>
        </p:txBody>
      </p:sp>
      <p:sp>
        <p:nvSpPr>
          <p:cNvPr id="4" name="Plassholder for innhold 3"/>
          <p:cNvSpPr>
            <a:spLocks noGrp="1"/>
          </p:cNvSpPr>
          <p:nvPr>
            <p:ph idx="1"/>
          </p:nvPr>
        </p:nvSpPr>
        <p:spPr>
          <a:xfrm>
            <a:off x="703385" y="917394"/>
            <a:ext cx="3259015" cy="5167719"/>
          </a:xfrm>
        </p:spPr>
        <p:txBody>
          <a:bodyPr/>
          <a:lstStyle/>
          <a:p>
            <a:endParaRPr lang="nb-NO" dirty="0" smtClean="0"/>
          </a:p>
          <a:p>
            <a:pPr>
              <a:buNone/>
            </a:pPr>
            <a:r>
              <a:rPr lang="nb-NO" dirty="0" smtClean="0"/>
              <a:t> </a:t>
            </a:r>
          </a:p>
          <a:p>
            <a:endParaRPr lang="nb-NO" dirty="0" smtClean="0"/>
          </a:p>
        </p:txBody>
      </p:sp>
      <p:sp>
        <p:nvSpPr>
          <p:cNvPr id="6" name="TekstSylinder 5"/>
          <p:cNvSpPr txBox="1"/>
          <p:nvPr/>
        </p:nvSpPr>
        <p:spPr>
          <a:xfrm>
            <a:off x="5533292" y="1055077"/>
            <a:ext cx="3610708" cy="5632311"/>
          </a:xfrm>
          <a:prstGeom prst="rect">
            <a:avLst/>
          </a:prstGeom>
          <a:noFill/>
        </p:spPr>
        <p:txBody>
          <a:bodyPr wrap="square" rtlCol="0">
            <a:spAutoFit/>
          </a:bodyPr>
          <a:lstStyle/>
          <a:p>
            <a:endParaRPr lang="nb-NO" dirty="0" smtClean="0">
              <a:solidFill>
                <a:srgbClr val="002060"/>
              </a:solidFill>
              <a:latin typeface="+mn-lt"/>
            </a:endParaRPr>
          </a:p>
          <a:p>
            <a:r>
              <a:rPr lang="nb-NO" dirty="0" smtClean="0">
                <a:solidFill>
                  <a:srgbClr val="002060"/>
                </a:solidFill>
                <a:latin typeface="+mn-lt"/>
              </a:rPr>
              <a:t>Ny lærerutdanning</a:t>
            </a:r>
          </a:p>
          <a:p>
            <a:pPr lvl="1"/>
            <a:endParaRPr lang="nb-NO" dirty="0" smtClean="0">
              <a:solidFill>
                <a:srgbClr val="002060"/>
              </a:solidFill>
              <a:latin typeface="+mn-lt"/>
            </a:endParaRPr>
          </a:p>
          <a:p>
            <a:r>
              <a:rPr lang="nb-NO" dirty="0" smtClean="0">
                <a:solidFill>
                  <a:srgbClr val="002060"/>
                </a:solidFill>
                <a:latin typeface="+mn-lt"/>
              </a:rPr>
              <a:t>Etter- og videreutdanning</a:t>
            </a:r>
          </a:p>
          <a:p>
            <a:endParaRPr lang="nb-NO" dirty="0" smtClean="0">
              <a:solidFill>
                <a:srgbClr val="002060"/>
              </a:solidFill>
              <a:latin typeface="+mn-lt"/>
            </a:endParaRPr>
          </a:p>
          <a:p>
            <a:r>
              <a:rPr lang="nb-NO" dirty="0" smtClean="0">
                <a:solidFill>
                  <a:srgbClr val="002060"/>
                </a:solidFill>
                <a:latin typeface="+mn-lt"/>
              </a:rPr>
              <a:t>Bedre skoleledelse</a:t>
            </a:r>
          </a:p>
          <a:p>
            <a:endParaRPr lang="nb-NO" dirty="0" smtClean="0">
              <a:solidFill>
                <a:srgbClr val="002060"/>
              </a:solidFill>
              <a:latin typeface="+mn-lt"/>
            </a:endParaRPr>
          </a:p>
          <a:p>
            <a:r>
              <a:rPr lang="nb-NO" dirty="0" smtClean="0">
                <a:solidFill>
                  <a:srgbClr val="002060"/>
                </a:solidFill>
                <a:latin typeface="+mn-lt"/>
              </a:rPr>
              <a:t>Veiledning av nyansatte lærere</a:t>
            </a:r>
          </a:p>
          <a:p>
            <a:pPr>
              <a:buFont typeface="Arial" pitchFamily="34" charset="0"/>
              <a:buChar char="•"/>
            </a:pPr>
            <a:endParaRPr lang="nb-NO" i="1" dirty="0" smtClean="0"/>
          </a:p>
          <a:p>
            <a:r>
              <a:rPr lang="nb-NO" dirty="0" smtClean="0">
                <a:solidFill>
                  <a:srgbClr val="002060"/>
                </a:solidFill>
                <a:latin typeface="+mn-lt"/>
              </a:rPr>
              <a:t>Skolebasert program for klasseledelse 2012-2016</a:t>
            </a:r>
          </a:p>
          <a:p>
            <a:pPr>
              <a:buFont typeface="Arial" pitchFamily="34" charset="0"/>
              <a:buChar char="•"/>
            </a:pPr>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42851" y="908720"/>
            <a:ext cx="6941517" cy="533400"/>
          </a:xfrm>
        </p:spPr>
        <p:txBody>
          <a:bodyPr>
            <a:noAutofit/>
          </a:bodyPr>
          <a:lstStyle/>
          <a:p>
            <a:r>
              <a:rPr lang="nb-NO" sz="2800" dirty="0" smtClean="0"/>
              <a:t>Stemningsskifte i medias omtale av lærere og lærerutdanningen:</a:t>
            </a:r>
            <a:endParaRPr lang="nb-NO" sz="2800" dirty="0"/>
          </a:p>
        </p:txBody>
      </p:sp>
      <p:graphicFrame>
        <p:nvGraphicFramePr>
          <p:cNvPr id="4" name="Plassholder for innhold 3"/>
          <p:cNvGraphicFramePr>
            <a:graphicFrameLocks noGrp="1"/>
          </p:cNvGraphicFramePr>
          <p:nvPr>
            <p:ph idx="1"/>
          </p:nvPr>
        </p:nvGraphicFramePr>
        <p:xfrm>
          <a:off x="539552" y="1268760"/>
          <a:ext cx="2857487" cy="4286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p:cNvGraphicFramePr/>
          <p:nvPr/>
        </p:nvGraphicFramePr>
        <p:xfrm>
          <a:off x="5652120" y="1124744"/>
          <a:ext cx="2857520" cy="42862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Sylinder 5"/>
          <p:cNvSpPr txBox="1"/>
          <p:nvPr/>
        </p:nvSpPr>
        <p:spPr>
          <a:xfrm>
            <a:off x="1149816" y="4139788"/>
            <a:ext cx="1333952" cy="369332"/>
          </a:xfrm>
          <a:prstGeom prst="rect">
            <a:avLst/>
          </a:prstGeom>
          <a:noFill/>
        </p:spPr>
        <p:txBody>
          <a:bodyPr wrap="square" rtlCol="0">
            <a:spAutoFit/>
          </a:bodyPr>
          <a:lstStyle/>
          <a:p>
            <a:r>
              <a:rPr lang="nb-NO" dirty="0" smtClean="0">
                <a:solidFill>
                  <a:prstClr val="black"/>
                </a:solidFill>
              </a:rPr>
              <a:t>2008 </a:t>
            </a:r>
          </a:p>
        </p:txBody>
      </p:sp>
      <p:sp>
        <p:nvSpPr>
          <p:cNvPr id="7" name="TekstSylinder 6"/>
          <p:cNvSpPr txBox="1"/>
          <p:nvPr/>
        </p:nvSpPr>
        <p:spPr>
          <a:xfrm>
            <a:off x="6300192" y="4139788"/>
            <a:ext cx="1453302" cy="369332"/>
          </a:xfrm>
          <a:prstGeom prst="rect">
            <a:avLst/>
          </a:prstGeom>
          <a:noFill/>
        </p:spPr>
        <p:txBody>
          <a:bodyPr wrap="square" rtlCol="0">
            <a:spAutoFit/>
          </a:bodyPr>
          <a:lstStyle/>
          <a:p>
            <a:r>
              <a:rPr lang="nb-NO" dirty="0" smtClean="0">
                <a:solidFill>
                  <a:prstClr val="black"/>
                </a:solidFill>
              </a:rPr>
              <a:t>2010 </a:t>
            </a:r>
          </a:p>
        </p:txBody>
      </p:sp>
      <p:graphicFrame>
        <p:nvGraphicFramePr>
          <p:cNvPr id="8" name="Diagram 7"/>
          <p:cNvGraphicFramePr/>
          <p:nvPr/>
        </p:nvGraphicFramePr>
        <p:xfrm>
          <a:off x="3059832" y="1268760"/>
          <a:ext cx="2928958" cy="4286280"/>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Sylinder 8"/>
          <p:cNvSpPr txBox="1"/>
          <p:nvPr/>
        </p:nvSpPr>
        <p:spPr>
          <a:xfrm>
            <a:off x="3647296" y="4139788"/>
            <a:ext cx="996712" cy="369332"/>
          </a:xfrm>
          <a:prstGeom prst="rect">
            <a:avLst/>
          </a:prstGeom>
          <a:noFill/>
        </p:spPr>
        <p:txBody>
          <a:bodyPr wrap="square" rtlCol="0">
            <a:spAutoFit/>
          </a:bodyPr>
          <a:lstStyle/>
          <a:p>
            <a:r>
              <a:rPr lang="nb-NO" dirty="0" smtClean="0">
                <a:solidFill>
                  <a:prstClr val="black"/>
                </a:solidFill>
              </a:rPr>
              <a:t>2009 </a:t>
            </a:r>
          </a:p>
        </p:txBody>
      </p:sp>
      <p:sp>
        <p:nvSpPr>
          <p:cNvPr id="10" name="TekstSylinder 9"/>
          <p:cNvSpPr txBox="1"/>
          <p:nvPr/>
        </p:nvSpPr>
        <p:spPr>
          <a:xfrm>
            <a:off x="755576" y="5679910"/>
            <a:ext cx="7488832" cy="584775"/>
          </a:xfrm>
          <a:prstGeom prst="rect">
            <a:avLst/>
          </a:prstGeom>
          <a:noFill/>
        </p:spPr>
        <p:txBody>
          <a:bodyPr wrap="square" rtlCol="0">
            <a:spAutoFit/>
          </a:bodyPr>
          <a:lstStyle/>
          <a:p>
            <a:r>
              <a:rPr lang="nb-NO" sz="1600" dirty="0" smtClean="0">
                <a:solidFill>
                  <a:prstClr val="black"/>
                </a:solidFill>
                <a:latin typeface="Times New Roman" pitchFamily="18" charset="0"/>
                <a:cs typeface="Times New Roman" pitchFamily="18" charset="0"/>
              </a:rPr>
              <a:t>Vektet </a:t>
            </a:r>
            <a:r>
              <a:rPr lang="nb-NO" sz="1600" dirty="0">
                <a:solidFill>
                  <a:prstClr val="black"/>
                </a:solidFill>
                <a:latin typeface="Times New Roman" pitchFamily="18" charset="0"/>
                <a:cs typeface="Times New Roman" pitchFamily="18" charset="0"/>
              </a:rPr>
              <a:t>dekning </a:t>
            </a:r>
            <a:r>
              <a:rPr lang="nb-NO" sz="1600" dirty="0" smtClean="0">
                <a:solidFill>
                  <a:prstClr val="black"/>
                </a:solidFill>
                <a:latin typeface="Times New Roman" pitchFamily="18" charset="0"/>
                <a:cs typeface="Times New Roman" pitchFamily="18" charset="0"/>
              </a:rPr>
              <a:t>av ”Lærerutdanning*” basert </a:t>
            </a:r>
            <a:r>
              <a:rPr lang="nb-NO" sz="1600" dirty="0">
                <a:solidFill>
                  <a:prstClr val="black"/>
                </a:solidFill>
                <a:latin typeface="Times New Roman" pitchFamily="18" charset="0"/>
                <a:cs typeface="Times New Roman" pitchFamily="18" charset="0"/>
              </a:rPr>
              <a:t>på et representativt utvalg </a:t>
            </a:r>
            <a:r>
              <a:rPr lang="nb-NO" sz="1600" dirty="0" smtClean="0">
                <a:solidFill>
                  <a:prstClr val="black"/>
                </a:solidFill>
                <a:latin typeface="Times New Roman" pitchFamily="18" charset="0"/>
                <a:cs typeface="Times New Roman" pitchFamily="18" charset="0"/>
              </a:rPr>
              <a:t>artikler i </a:t>
            </a:r>
            <a:r>
              <a:rPr lang="nb-NO" sz="1600" dirty="0">
                <a:solidFill>
                  <a:prstClr val="black"/>
                </a:solidFill>
                <a:latin typeface="Times New Roman" pitchFamily="18" charset="0"/>
                <a:cs typeface="Times New Roman" pitchFamily="18" charset="0"/>
              </a:rPr>
              <a:t>perioden 01.01.-</a:t>
            </a:r>
            <a:r>
              <a:rPr lang="nb-NO" sz="1600" dirty="0" smtClean="0">
                <a:solidFill>
                  <a:prstClr val="black"/>
                </a:solidFill>
                <a:latin typeface="Times New Roman" pitchFamily="18" charset="0"/>
                <a:cs typeface="Times New Roman" pitchFamily="18" charset="0"/>
              </a:rPr>
              <a:t>01.09 </a:t>
            </a:r>
            <a:r>
              <a:rPr lang="nb-NO" sz="1600" dirty="0">
                <a:solidFill>
                  <a:prstClr val="black"/>
                </a:solidFill>
                <a:latin typeface="Times New Roman" pitchFamily="18" charset="0"/>
                <a:cs typeface="Times New Roman" pitchFamily="18" charset="0"/>
              </a:rPr>
              <a:t>i årene </a:t>
            </a:r>
            <a:r>
              <a:rPr lang="nb-NO" sz="1600" dirty="0" smtClean="0">
                <a:solidFill>
                  <a:prstClr val="black"/>
                </a:solidFill>
                <a:latin typeface="Times New Roman" pitchFamily="18" charset="0"/>
                <a:cs typeface="Times New Roman" pitchFamily="18" charset="0"/>
              </a:rPr>
              <a:t>2008-2010. Kilde: </a:t>
            </a:r>
            <a:r>
              <a:rPr lang="nb-NO" sz="1600" dirty="0" err="1" smtClean="0">
                <a:solidFill>
                  <a:prstClr val="black"/>
                </a:solidFill>
                <a:latin typeface="Times New Roman" pitchFamily="18" charset="0"/>
                <a:cs typeface="Times New Roman" pitchFamily="18" charset="0"/>
              </a:rPr>
              <a:t>Geelmuyden.Kiese</a:t>
            </a:r>
            <a:r>
              <a:rPr lang="nb-NO" sz="1600" dirty="0" smtClean="0">
                <a:solidFill>
                  <a:prstClr val="black"/>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D_3_no">
  <a:themeElements>
    <a:clrScheme name="KD_3_n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KD_3_n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D_3_n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D_3_n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D_3_n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D_3_n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D_3_n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D_3_n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D_3_n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D_3_n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D_1_n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KD_1_n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D_3_n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KD_3_n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D_3_n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KD_3_n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D_3_n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KD_3_n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D fargepalett">
    <a:dk1>
      <a:sysClr val="windowText" lastClr="000000"/>
    </a:dk1>
    <a:lt1>
      <a:sysClr val="window" lastClr="FFFFFF"/>
    </a:lt1>
    <a:dk2>
      <a:srgbClr val="3F3F3F"/>
    </a:dk2>
    <a:lt2>
      <a:srgbClr val="F2F2F2"/>
    </a:lt2>
    <a:accent1>
      <a:srgbClr val="FFD105"/>
    </a:accent1>
    <a:accent2>
      <a:srgbClr val="A3238E"/>
    </a:accent2>
    <a:accent3>
      <a:srgbClr val="F58220"/>
    </a:accent3>
    <a:accent4>
      <a:srgbClr val="4DB848"/>
    </a:accent4>
    <a:accent5>
      <a:srgbClr val="E4302C"/>
    </a:accent5>
    <a:accent6>
      <a:srgbClr val="818285"/>
    </a:accent6>
    <a:hlink>
      <a:srgbClr val="A3238E"/>
    </a:hlink>
    <a:folHlink>
      <a:srgbClr val="8182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F4B9D8A78CE30479F373C8E8F772E60" ma:contentTypeVersion="5" ma:contentTypeDescription="Opprett et nytt dokument." ma:contentTypeScope="" ma:versionID="aebc10fccfeabe9e68fa66103b8bdda8">
  <xsd:schema xmlns:xsd="http://www.w3.org/2001/XMLSchema" xmlns:p="http://schemas.microsoft.com/office/2006/metadata/properties" xmlns:ns1="http://schemas.microsoft.com/sharepoint/v3" targetNamespace="http://schemas.microsoft.com/office/2006/metadata/properties" ma:root="true" ma:fieldsID="754cf07e83412d184510d5c0bb31a5f5" ns1:_="">
    <xsd:import namespace="http://schemas.microsoft.com/sharepoint/v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Avsender av e-post" ma:hidden="true" ma:internalName="EmailSender">
      <xsd:simpleType>
        <xsd:restriction base="dms:Note"/>
      </xsd:simpleType>
    </xsd:element>
    <xsd:element name="EmailTo" ma:index="9" nillable="true" ma:displayName="E-post til" ma:hidden="true" ma:internalName="EmailTo">
      <xsd:simpleType>
        <xsd:restriction base="dms:Note"/>
      </xsd:simpleType>
    </xsd:element>
    <xsd:element name="EmailCc" ma:index="10" nillable="true" ma:displayName="Kopi av e-post til" ma:hidden="true" ma:internalName="EmailCc">
      <xsd:simpleType>
        <xsd:restriction base="dms:Note"/>
      </xsd:simpleType>
    </xsd:element>
    <xsd:element name="EmailFrom" ma:index="11" nillable="true" ma:displayName="E-post fra" ma:hidden="true" ma:internalName="EmailFrom">
      <xsd:simpleType>
        <xsd:restriction base="dms:Text"/>
      </xsd:simpleType>
    </xsd:element>
    <xsd:element name="EmailSubject" ma:index="12" nillable="true" ma:displayName="Emne i e-post"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mailTo xmlns="http://schemas.microsoft.com/sharepoint/v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836B2694-82C3-4B2B-979C-335FAB91F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C40C3EE-A320-497B-972A-156BE4C1152A}">
  <ds:schemaRefs>
    <ds:schemaRef ds:uri="http://schemas.microsoft.com/sharepoint/v3/contenttype/forms"/>
  </ds:schemaRefs>
</ds:datastoreItem>
</file>

<file path=customXml/itemProps3.xml><?xml version="1.0" encoding="utf-8"?>
<ds:datastoreItem xmlns:ds="http://schemas.openxmlformats.org/officeDocument/2006/customXml" ds:itemID="{2BCE0CF1-A115-4AF1-B64E-7FCD05B56820}">
  <ds:schemaRefs>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KD_3_no</Template>
  <TotalTime>4376</TotalTime>
  <Words>780</Words>
  <Application>Microsoft Office PowerPoint</Application>
  <PresentationFormat>Skjermfremvisning (4:3)</PresentationFormat>
  <Paragraphs>99</Paragraphs>
  <Slides>17</Slides>
  <Notes>8</Notes>
  <HiddenSlides>0</HiddenSlides>
  <MMClips>0</MMClips>
  <ScaleCrop>false</ScaleCrop>
  <HeadingPairs>
    <vt:vector size="4" baseType="variant">
      <vt:variant>
        <vt:lpstr>Tema</vt:lpstr>
      </vt:variant>
      <vt:variant>
        <vt:i4>1</vt:i4>
      </vt:variant>
      <vt:variant>
        <vt:lpstr>Lysbildetitler</vt:lpstr>
      </vt:variant>
      <vt:variant>
        <vt:i4>17</vt:i4>
      </vt:variant>
    </vt:vector>
  </HeadingPairs>
  <TitlesOfParts>
    <vt:vector size="18" baseType="lpstr">
      <vt:lpstr>KD_3_no</vt:lpstr>
      <vt:lpstr>       Kunnskap for livet  Nasjonal  opplæringskonferanse 2011   Kunnskapsminister Kristin Halvorsen  16.august 2011  </vt:lpstr>
      <vt:lpstr>Formålsparagrafen</vt:lpstr>
      <vt:lpstr>Lysbilde 3</vt:lpstr>
      <vt:lpstr>Lysbilde 4</vt:lpstr>
      <vt:lpstr>Lysbilde 5</vt:lpstr>
      <vt:lpstr>Endring i lesing fra PISA 2000 til PISA 2009 for de nordiske landene</vt:lpstr>
      <vt:lpstr>Lysbilde 7</vt:lpstr>
      <vt:lpstr>Samarbeid med lærerne </vt:lpstr>
      <vt:lpstr>Stemningsskifte i medias omtale av lærere og lærerutdanningen:</vt:lpstr>
      <vt:lpstr>…Og søkningen til lærerutdanningene har økt kraftig.</vt:lpstr>
      <vt:lpstr>Lysbilde 11</vt:lpstr>
      <vt:lpstr>Lysbilde 12</vt:lpstr>
      <vt:lpstr>Felles skole – variasjon, ikke sortering </vt:lpstr>
      <vt:lpstr>Lysbilde 14</vt:lpstr>
      <vt:lpstr>Lysbilde 15</vt:lpstr>
      <vt:lpstr>Lysbilde 16</vt:lpstr>
      <vt:lpstr>       Kunnskap for livet  Nasjonal  opplæringskonferanse 2011   Kunnskapsminister Kristin Halvorsen  16.august 2011  </vt:lpstr>
    </vt:vector>
  </TitlesOfParts>
  <Company>STATEN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Prosesser, oppgaver og utfordringer for PLiS</dc:title>
  <dc:creator>Karin Vikne</dc:creator>
  <cp:lastModifiedBy>DSS</cp:lastModifiedBy>
  <cp:revision>590</cp:revision>
  <cp:lastPrinted>2003-11-05T13:01:31Z</cp:lastPrinted>
  <dcterms:created xsi:type="dcterms:W3CDTF">2010-06-07T10:46:16Z</dcterms:created>
  <dcterms:modified xsi:type="dcterms:W3CDTF">2011-08-26T09:03:25Z</dcterms:modified>
  <cp:contentType>Dokument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0x0101005F4B9D8A78CE30479F373C8E8F772E60</vt:lpwstr>
  </property>
</Properties>
</file>