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  <p:sldMasterId id="2147483985" r:id="rId3"/>
    <p:sldMasterId id="2147483997" r:id="rId4"/>
    <p:sldMasterId id="2147484009" r:id="rId5"/>
    <p:sldMasterId id="2147484069" r:id="rId6"/>
    <p:sldMasterId id="2147484081" r:id="rId7"/>
    <p:sldMasterId id="2147484093" r:id="rId8"/>
  </p:sldMasterIdLst>
  <p:notesMasterIdLst>
    <p:notesMasterId r:id="rId25"/>
  </p:notesMasterIdLst>
  <p:sldIdLst>
    <p:sldId id="259" r:id="rId9"/>
    <p:sldId id="303" r:id="rId10"/>
    <p:sldId id="308" r:id="rId11"/>
    <p:sldId id="302" r:id="rId12"/>
    <p:sldId id="309" r:id="rId13"/>
    <p:sldId id="306" r:id="rId14"/>
    <p:sldId id="305" r:id="rId15"/>
    <p:sldId id="299" r:id="rId16"/>
    <p:sldId id="283" r:id="rId17"/>
    <p:sldId id="284" r:id="rId18"/>
    <p:sldId id="300" r:id="rId19"/>
    <p:sldId id="289" r:id="rId20"/>
    <p:sldId id="290" r:id="rId21"/>
    <p:sldId id="307" r:id="rId22"/>
    <p:sldId id="298" r:id="rId23"/>
    <p:sldId id="301" r:id="rId24"/>
  </p:sldIdLst>
  <p:sldSz cx="9144000" cy="6858000" type="screen4x3"/>
  <p:notesSz cx="6670675" cy="99298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ACD3DA"/>
    <a:srgbClr val="BCDEE3"/>
    <a:srgbClr val="52575D"/>
    <a:srgbClr val="3C4145"/>
    <a:srgbClr val="73899D"/>
    <a:srgbClr val="D7899D"/>
    <a:srgbClr val="85A8B9"/>
    <a:srgbClr val="007BA3"/>
    <a:srgbClr val="2059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6" autoAdjust="0"/>
    <p:restoredTop sz="81834" autoAdjust="0"/>
  </p:normalViewPr>
  <p:slideViewPr>
    <p:cSldViewPr showGuides="1">
      <p:cViewPr>
        <p:scale>
          <a:sx n="100" d="100"/>
          <a:sy n="100" d="100"/>
        </p:scale>
        <p:origin x="-1674" y="162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kunnskap.kd.dep.no/prosjekter/ungdomstrinnet/Kunnskapsgrunnlaget/Figurer%20til%20melding%20om%20ungdomstrinnet_K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FIL-0012.tjenester.u.dep.no\0200$\Hjem\KD11088\Utrinnmelding\figurer%20melding%20om%20ungdomstrinnet_K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kunnskap.kd.dep.no/prosjekter/ungdomstrinnet/Kunnskapsgrunnlaget/Figurer%20til%20melding%20om%20ungdomstrinnet_K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title>
      <c:tx>
        <c:rich>
          <a:bodyPr/>
          <a:lstStyle/>
          <a:p>
            <a:pPr>
              <a:defRPr/>
            </a:pPr>
            <a:r>
              <a:rPr lang="nb-NO"/>
              <a:t>"Jeg trives på skolen"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'[Figurer til melding om ungdomstrinnet_KD.xlsx]Kap 11'!$M$72</c:f>
              <c:strCache>
                <c:ptCount val="1"/>
                <c:pt idx="0">
                  <c:v>Helt enig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nb-NO"/>
              </a:p>
            </c:txPr>
            <c:dLblPos val="t"/>
            <c:showVal val="1"/>
          </c:dLbls>
          <c:cat>
            <c:numRef>
              <c:f>'[Figurer til melding om ungdomstrinnet_KD.xlsx]Kap 11'!$N$71:$P$71</c:f>
              <c:numCache>
                <c:formatCode>General</c:formatCode>
                <c:ptCount val="3"/>
                <c:pt idx="0">
                  <c:v>1992</c:v>
                </c:pt>
                <c:pt idx="1">
                  <c:v>2002</c:v>
                </c:pt>
                <c:pt idx="2">
                  <c:v>2010</c:v>
                </c:pt>
              </c:numCache>
            </c:numRef>
          </c:cat>
          <c:val>
            <c:numRef>
              <c:f>'[Figurer til melding om ungdomstrinnet_KD.xlsx]Kap 11'!$N$72:$P$72</c:f>
              <c:numCache>
                <c:formatCode>0</c:formatCode>
                <c:ptCount val="3"/>
                <c:pt idx="0">
                  <c:v>32.800000000000004</c:v>
                </c:pt>
                <c:pt idx="1">
                  <c:v>44.5</c:v>
                </c:pt>
                <c:pt idx="2">
                  <c:v>52.2</c:v>
                </c:pt>
              </c:numCache>
            </c:numRef>
          </c:val>
        </c:ser>
        <c:ser>
          <c:idx val="1"/>
          <c:order val="1"/>
          <c:tx>
            <c:strRef>
              <c:f>'[Figurer til melding om ungdomstrinnet_KD.xlsx]Kap 11'!$M$73</c:f>
              <c:strCache>
                <c:ptCount val="1"/>
                <c:pt idx="0">
                  <c:v>Enig (Helt/Litt)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C0504D">
                    <a:lumMod val="50000"/>
                  </a:srgb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nb-NO"/>
              </a:p>
            </c:txPr>
            <c:dLblPos val="t"/>
            <c:showVal val="1"/>
          </c:dLbls>
          <c:cat>
            <c:numRef>
              <c:f>'[Figurer til melding om ungdomstrinnet_KD.xlsx]Kap 11'!$N$71:$P$71</c:f>
              <c:numCache>
                <c:formatCode>General</c:formatCode>
                <c:ptCount val="3"/>
                <c:pt idx="0">
                  <c:v>1992</c:v>
                </c:pt>
                <c:pt idx="1">
                  <c:v>2002</c:v>
                </c:pt>
                <c:pt idx="2">
                  <c:v>2010</c:v>
                </c:pt>
              </c:numCache>
            </c:numRef>
          </c:cat>
          <c:val>
            <c:numRef>
              <c:f>'[Figurer til melding om ungdomstrinnet_KD.xlsx]Kap 11'!$N$73:$P$73</c:f>
              <c:numCache>
                <c:formatCode>0</c:formatCode>
                <c:ptCount val="3"/>
                <c:pt idx="0">
                  <c:v>73.900000000000006</c:v>
                </c:pt>
                <c:pt idx="1">
                  <c:v>80.400000000000006</c:v>
                </c:pt>
                <c:pt idx="2">
                  <c:v>88.2</c:v>
                </c:pt>
              </c:numCache>
            </c:numRef>
          </c:val>
        </c:ser>
        <c:marker val="1"/>
        <c:axId val="92773760"/>
        <c:axId val="102655872"/>
      </c:lineChart>
      <c:catAx>
        <c:axId val="92773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nb-NO"/>
          </a:p>
        </c:txPr>
        <c:crossAx val="102655872"/>
        <c:crosses val="autoZero"/>
        <c:auto val="1"/>
        <c:lblAlgn val="ctr"/>
        <c:lblOffset val="100"/>
      </c:catAx>
      <c:valAx>
        <c:axId val="102655872"/>
        <c:scaling>
          <c:orientation val="minMax"/>
        </c:scaling>
        <c:axPos val="l"/>
        <c:majorGridlines/>
        <c:numFmt formatCode="0" sourceLinked="1"/>
        <c:majorTickMark val="none"/>
        <c:tickLblPos val="nextTo"/>
        <c:spPr>
          <a:ln w="9525">
            <a:noFill/>
          </a:ln>
        </c:spPr>
        <c:crossAx val="92773760"/>
        <c:crosses val="autoZero"/>
        <c:crossBetween val="between"/>
        <c:majorUnit val="10"/>
      </c:valAx>
    </c:plotArea>
    <c:plotVisOnly val="1"/>
  </c:chart>
  <c:spPr>
    <a:solidFill>
      <a:sysClr val="window" lastClr="FFFFFF">
        <a:alpha val="50000"/>
      </a:sysClr>
    </a:solidFill>
  </c:spPr>
  <c:txPr>
    <a:bodyPr/>
    <a:lstStyle/>
    <a:p>
      <a:pPr>
        <a:defRPr sz="14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0.10367181559612032"/>
          <c:y val="8.9347378877318515E-2"/>
          <c:w val="0.63498987052624078"/>
          <c:h val="0.75945272045720658"/>
        </c:manualLayout>
      </c:layout>
      <c:lineChart>
        <c:grouping val="standard"/>
        <c:ser>
          <c:idx val="0"/>
          <c:order val="0"/>
          <c:tx>
            <c:strRef>
              <c:f>[1]Sheet2!$A$4</c:f>
              <c:strCache>
                <c:ptCount val="1"/>
                <c:pt idx="0">
                  <c:v>Lesing</c:v>
                </c:pt>
              </c:strCache>
            </c:strRef>
          </c:tx>
          <c:spPr>
            <a:ln w="254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square"/>
            <c:size val="9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"/>
            <c:spPr>
              <a:ln w="25400"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dPt>
          <c:cat>
            <c:numRef>
              <c:f>[1]Sheet2!$B$3:$E$3</c:f>
              <c:numCache>
                <c:formatCode>General</c:formatCode>
                <c:ptCount val="4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</c:numCache>
            </c:numRef>
          </c:cat>
          <c:val>
            <c:numRef>
              <c:f>[1]Sheet2!$B$4:$E$4</c:f>
              <c:numCache>
                <c:formatCode>General</c:formatCode>
                <c:ptCount val="4"/>
                <c:pt idx="0">
                  <c:v>505</c:v>
                </c:pt>
                <c:pt idx="1">
                  <c:v>500</c:v>
                </c:pt>
                <c:pt idx="2">
                  <c:v>484</c:v>
                </c:pt>
                <c:pt idx="3">
                  <c:v>503</c:v>
                </c:pt>
              </c:numCache>
            </c:numRef>
          </c:val>
        </c:ser>
        <c:ser>
          <c:idx val="1"/>
          <c:order val="1"/>
          <c:tx>
            <c:strRef>
              <c:f>[1]Sheet2!$A$5</c:f>
              <c:strCache>
                <c:ptCount val="1"/>
                <c:pt idx="0">
                  <c:v>Matematikk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"/>
            <c:spPr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c:spPr>
          </c:dPt>
          <c:cat>
            <c:numRef>
              <c:f>[1]Sheet2!$B$3:$E$3</c:f>
              <c:numCache>
                <c:formatCode>General</c:formatCode>
                <c:ptCount val="4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</c:numCache>
            </c:numRef>
          </c:cat>
          <c:val>
            <c:numRef>
              <c:f>[1]Sheet2!$B$5:$E$5</c:f>
              <c:numCache>
                <c:formatCode>General</c:formatCode>
                <c:ptCount val="4"/>
                <c:pt idx="0">
                  <c:v>499</c:v>
                </c:pt>
                <c:pt idx="1">
                  <c:v>495</c:v>
                </c:pt>
                <c:pt idx="2">
                  <c:v>489</c:v>
                </c:pt>
                <c:pt idx="3">
                  <c:v>498</c:v>
                </c:pt>
              </c:numCache>
            </c:numRef>
          </c:val>
        </c:ser>
        <c:ser>
          <c:idx val="2"/>
          <c:order val="2"/>
          <c:tx>
            <c:strRef>
              <c:f>[1]Sheet2!$A$6</c:f>
              <c:strCache>
                <c:ptCount val="1"/>
                <c:pt idx="0">
                  <c:v>Naturfag</c:v>
                </c:pt>
              </c:strCache>
            </c:strRef>
          </c:tx>
          <c:spPr>
            <a:ln w="3175">
              <a:solidFill>
                <a:srgbClr val="969696"/>
              </a:solidFill>
              <a:prstDash val="solid"/>
            </a:ln>
          </c:spPr>
          <c:marker>
            <c:symbol val="triangle"/>
            <c:size val="1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c:spPr>
          </c:marker>
          <c:dPt>
            <c:idx val="2"/>
            <c:spPr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c:spPr>
          </c:dPt>
          <c:dPt>
            <c:idx val="3"/>
            <c:spPr>
              <a:ln w="25400">
                <a:solidFill>
                  <a:srgbClr val="969696"/>
                </a:solidFill>
                <a:prstDash val="solid"/>
              </a:ln>
            </c:spPr>
          </c:dPt>
          <c:cat>
            <c:numRef>
              <c:f>[1]Sheet2!$B$3:$E$3</c:f>
              <c:numCache>
                <c:formatCode>General</c:formatCode>
                <c:ptCount val="4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</c:numCache>
            </c:numRef>
          </c:cat>
          <c:val>
            <c:numRef>
              <c:f>[1]Sheet2!$B$6:$E$6</c:f>
              <c:numCache>
                <c:formatCode>General</c:formatCode>
                <c:ptCount val="4"/>
                <c:pt idx="0">
                  <c:v>500</c:v>
                </c:pt>
                <c:pt idx="1">
                  <c:v>484</c:v>
                </c:pt>
                <c:pt idx="2">
                  <c:v>486</c:v>
                </c:pt>
                <c:pt idx="3">
                  <c:v>500</c:v>
                </c:pt>
              </c:numCache>
            </c:numRef>
          </c:val>
        </c:ser>
        <c:marker val="1"/>
        <c:axId val="113958272"/>
        <c:axId val="114337664"/>
      </c:lineChart>
      <c:catAx>
        <c:axId val="11395827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4337664"/>
        <c:crossesAt val="500"/>
        <c:auto val="1"/>
        <c:lblAlgn val="ctr"/>
        <c:lblOffset val="100"/>
        <c:tickLblSkip val="1"/>
        <c:tickMarkSkip val="1"/>
      </c:catAx>
      <c:valAx>
        <c:axId val="114337664"/>
        <c:scaling>
          <c:orientation val="minMax"/>
          <c:max val="520"/>
          <c:min val="47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395827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241985819825464"/>
          <c:y val="0.36426240579576846"/>
          <c:w val="0.22030255669837107"/>
          <c:h val="0.2096225691086850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title>
      <c:tx>
        <c:rich>
          <a:bodyPr/>
          <a:lstStyle/>
          <a:p>
            <a:pPr>
              <a:defRPr/>
            </a:pPr>
            <a:r>
              <a:rPr lang="nb-NO" dirty="0"/>
              <a:t>Hvor godt liker du skolearbeidet</a:t>
            </a:r>
            <a:r>
              <a:rPr lang="nb-NO" dirty="0" smtClean="0"/>
              <a:t>?</a:t>
            </a:r>
          </a:p>
          <a:p>
            <a:pPr>
              <a:defRPr/>
            </a:pPr>
            <a:r>
              <a:rPr lang="nb-NO" sz="1400" b="0" dirty="0" smtClean="0"/>
              <a:t>”Godt/svært</a:t>
            </a:r>
            <a:r>
              <a:rPr lang="nb-NO" sz="1400" b="0" baseline="0" dirty="0" smtClean="0"/>
              <a:t> godt”</a:t>
            </a:r>
            <a:endParaRPr lang="nb-NO" b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'[Figurer til melding om ungdomstrinnet_KD.xlsx]Kap 3'!$K$46</c:f>
              <c:strCache>
                <c:ptCount val="1"/>
                <c:pt idx="0">
                  <c:v>Godt/Svært godt</c:v>
                </c:pt>
              </c:strCache>
            </c:strRef>
          </c:tx>
          <c:spPr>
            <a:ln>
              <a:solidFill>
                <a:srgbClr val="C0504D">
                  <a:lumMod val="75000"/>
                </a:srgbClr>
              </a:solidFill>
            </a:ln>
          </c:spPr>
          <c:marker>
            <c:symbol val="circle"/>
            <c:size val="8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rgbClr val="C0504D">
                    <a:lumMod val="75000"/>
                  </a:srgbClr>
                </a:solidFill>
              </a:ln>
            </c:spPr>
          </c:marker>
          <c:dPt>
            <c:idx val="3"/>
            <c:marker>
              <c:spPr>
                <a:solidFill>
                  <a:schemeClr val="accent3">
                    <a:lumMod val="50000"/>
                  </a:schemeClr>
                </a:solidFill>
                <a:ln w="25400"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4"/>
            <c:marker>
              <c:spPr>
                <a:solidFill>
                  <a:schemeClr val="accent3">
                    <a:lumMod val="50000"/>
                  </a:schemeClr>
                </a:solidFill>
                <a:ln w="25400"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5"/>
            <c:marker>
              <c:spPr>
                <a:solidFill>
                  <a:schemeClr val="accent3">
                    <a:lumMod val="50000"/>
                  </a:schemeClr>
                </a:solidFill>
                <a:ln w="25400"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Pos val="t"/>
            <c:showVal val="1"/>
          </c:dLbls>
          <c:cat>
            <c:strRef>
              <c:f>'[Figurer til melding om ungdomstrinnet_KD.xlsx]Kap 3'!$J$47:$J$55</c:f>
              <c:strCache>
                <c:ptCount val="9"/>
                <c:pt idx="0">
                  <c:v>5. trinn</c:v>
                </c:pt>
                <c:pt idx="1">
                  <c:v>6. trinn</c:v>
                </c:pt>
                <c:pt idx="2">
                  <c:v>7. trinn</c:v>
                </c:pt>
                <c:pt idx="3">
                  <c:v>8. trinn</c:v>
                </c:pt>
                <c:pt idx="4">
                  <c:v>9. trinn</c:v>
                </c:pt>
                <c:pt idx="5">
                  <c:v>10. trinn</c:v>
                </c:pt>
                <c:pt idx="6">
                  <c:v>Vg1</c:v>
                </c:pt>
                <c:pt idx="7">
                  <c:v>Vg2</c:v>
                </c:pt>
                <c:pt idx="8">
                  <c:v>Vg3</c:v>
                </c:pt>
              </c:strCache>
            </c:strRef>
          </c:cat>
          <c:val>
            <c:numRef>
              <c:f>'[Figurer til melding om ungdomstrinnet_KD.xlsx]Kap 3'!$K$47:$K$55</c:f>
              <c:numCache>
                <c:formatCode>0</c:formatCode>
                <c:ptCount val="9"/>
                <c:pt idx="0">
                  <c:v>74.797557414044874</c:v>
                </c:pt>
                <c:pt idx="1">
                  <c:v>67.532252729077157</c:v>
                </c:pt>
                <c:pt idx="2">
                  <c:v>59.716345976969258</c:v>
                </c:pt>
                <c:pt idx="3">
                  <c:v>53.07713389567283</c:v>
                </c:pt>
                <c:pt idx="4">
                  <c:v>42.047369257669608</c:v>
                </c:pt>
                <c:pt idx="5">
                  <c:v>37.024532523573612</c:v>
                </c:pt>
                <c:pt idx="6">
                  <c:v>46.918053960964407</c:v>
                </c:pt>
                <c:pt idx="7">
                  <c:v>45.541945385573221</c:v>
                </c:pt>
                <c:pt idx="8">
                  <c:v>38.884470073573219</c:v>
                </c:pt>
              </c:numCache>
            </c:numRef>
          </c:val>
          <c:smooth val="1"/>
        </c:ser>
        <c:marker val="1"/>
        <c:axId val="117776384"/>
        <c:axId val="117779840"/>
      </c:lineChart>
      <c:catAx>
        <c:axId val="117776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117779840"/>
        <c:crosses val="autoZero"/>
        <c:auto val="1"/>
        <c:lblAlgn val="ctr"/>
        <c:lblOffset val="100"/>
      </c:catAx>
      <c:valAx>
        <c:axId val="117779840"/>
        <c:scaling>
          <c:orientation val="minMax"/>
          <c:max val="100"/>
        </c:scaling>
        <c:axPos val="l"/>
        <c:majorGridlines/>
        <c:numFmt formatCode="0" sourceLinked="1"/>
        <c:tickLblPos val="nextTo"/>
        <c:crossAx val="117776384"/>
        <c:crosses val="autoZero"/>
        <c:crossBetween val="between"/>
        <c:majorUnit val="10"/>
      </c:valAx>
    </c:plotArea>
    <c:plotVisOnly val="1"/>
  </c:chart>
  <c:spPr>
    <a:solidFill>
      <a:sysClr val="window" lastClr="FFFFFF">
        <a:alpha val="50000"/>
      </a:sysClr>
    </a:solidFill>
  </c:spPr>
  <c:txPr>
    <a:bodyPr/>
    <a:lstStyle/>
    <a:p>
      <a:pPr>
        <a:defRPr sz="1400"/>
      </a:pPr>
      <a:endParaRPr lang="nb-NO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8505" y="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8A65D-2E2D-4055-8D5A-4C0DA9C12553}" type="datetimeFigureOut">
              <a:rPr lang="nb-NO"/>
              <a:pPr>
                <a:defRPr/>
              </a:pPr>
              <a:t>11.05.2011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7068" y="4716662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8505" y="943160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130E93-B180-42DD-9510-267F0FD9333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13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15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30E93-B180-42DD-9510-267F0FD9333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i="1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7995-C34D-4D17-90A0-91ED4AAE1A71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7995-C34D-4D17-90A0-91ED4AAE1A71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FA2-ABF9-46EC-8DE1-47600A6B3680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Untitled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4101004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04DCF4D-04F6-4D25-AC1A-8F430A6C1E00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F2A-FD0B-4253-B797-EA7730EB9AC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369564" y="608277"/>
            <a:ext cx="2423160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1AC8-BD65-4855-8EAC-1272F2A1B677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3D1-B755-45F0-85AB-ABB0896C71E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A34D-FECE-4505-8701-E98587599A3D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DA3C-6C15-4D48-B662-02A74F99316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Untitled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1010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B1750F4F-4580-40C7-9648-B60076B9A122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D927-2C4C-4B22-BD48-69E03D7481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369564" y="608277"/>
            <a:ext cx="2423160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Untitled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10100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6D1D52F-ECFE-43AB-A0D3-08AE218DFE0B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A606-68E0-43BD-8F45-C09E6D246A1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norsk.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5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270504" y="452692"/>
            <a:ext cx="2602992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960000" y="6480175"/>
            <a:ext cx="1620112" cy="3556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56FC7BDA-C571-48A0-86D5-7903C5D4232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8C03-6AC7-474B-A37C-5FF3E962FCD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3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3802-6505-4407-A6C9-B9AB5FC573C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F53C-48A5-4128-AEA9-4D245162F76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735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24E9-42D9-41BE-A6C1-880F13E515F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4764" y="2598737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D064-F664-49CF-952F-A19CB0D4B21B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bokmål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bokmål </a:t>
            </a:r>
            <a:r>
              <a:rPr lang="nb-NO" sz="1200" dirty="0"/>
              <a:t>under ”språk”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3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F2875-A342-4AC4-A6AD-018C2AE2E30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304764" y="2598737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8CB5A-CF35-44DE-8D05-4151E1B8D3A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KDs </a:t>
            </a:r>
            <a:r>
              <a:rPr lang="nb-NO" sz="1200" dirty="0"/>
              <a:t>fargepalett er lagt inn i malen og vil brukes automatisk i diagrammer og tabeller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67BC-B048-4F27-965F-2747B77A2A6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KDs fargepalett </a:t>
            </a:r>
            <a:r>
              <a:rPr lang="nb-NO" sz="1200" dirty="0"/>
              <a:t>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0B62-6CF7-4871-AA1A-A5BABD49B74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Sluttside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6987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348C-C6D7-4BEE-831F-901AA86F571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70504" y="452692"/>
            <a:ext cx="2602992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e 14" descr="Untitled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276871"/>
            <a:ext cx="9144000" cy="4101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3D11-6636-43BB-A58D-32F60B97581E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FC2D-BD65-4768-A1BA-B6912D06504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bokmål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bokmål </a:t>
            </a:r>
            <a:r>
              <a:rPr lang="nb-NO" sz="1200" dirty="0"/>
              <a:t>under ”språk”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10" name="Vinkel 9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5768-F73E-4C70-9998-BAD5CE853918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9D29-D0FA-4EEB-A0C7-23E9BC02F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B458-8C50-4141-B913-6AB9A2AD1D21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5D76-6D58-4C3E-8DC6-F338C3DB76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735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8FFE-01BB-4C6B-A661-7A9711D4DDE3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47B32-8635-4293-A671-ECCA41C462B9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10B0-B275-4367-BD31-8D8F4A9749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304764" y="2598737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3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94EB6-8A06-403F-9A6E-ECFBC2126C7B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ABE8-6EAC-42C8-A7A8-126197E5DDE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304764" y="2598737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AB82-BE07-4180-8EF8-8AF541C695D0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6A4C-46EA-4F41-8E40-E4968A13CCE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11.05.2011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Untitled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4101004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04DCF4D-04F6-4D25-AC1A-8F430A6C1E00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F2A-FD0B-4253-B797-EA7730EB9AC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369564" y="608277"/>
            <a:ext cx="2423160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2741"/>
            <a:ext cx="9144000" cy="5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60000" y="645333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029E375-A27D-401B-910F-224DA5AD5CE4}" type="datetime4">
              <a:rPr lang="nb-NO" smtClean="0"/>
              <a:pPr>
                <a:defRPr/>
              </a:pPr>
              <a:t>11. mai 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5333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5333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084168" y="6509889"/>
            <a:ext cx="270105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Kunnskapsdepartementet</a:t>
            </a:r>
            <a:endParaRPr lang="nb-NO" sz="1000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84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2741"/>
            <a:ext cx="9144000" cy="5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60000" y="6480175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80175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80175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DC11A07-D55C-4E28-B2AC-92CE9B721867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364088" y="6535089"/>
            <a:ext cx="342113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of</a:t>
            </a:r>
            <a:r>
              <a:rPr lang="nb-NO" sz="1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Education and Research</a:t>
            </a:r>
            <a:endParaRPr lang="nb-NO" sz="1000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83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11.05.2011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11.05.2011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11.05.2011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11.05.2011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11.05.2011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5CEA180-4D71-7C4C-B6FA-D5E7AE4527F1}" type="datetimeFigureOut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11.05.2011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65562E1-6003-044B-9916-0E87D0269EDE}" type="slidenum">
              <a:rPr lang="nn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n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632700" cy="2160240"/>
          </a:xfrm>
        </p:spPr>
        <p:txBody>
          <a:bodyPr/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Motivasjon</a:t>
            </a:r>
            <a:r>
              <a:rPr lang="nb-NO" sz="2800" b="1" dirty="0" smtClean="0"/>
              <a:t> </a:t>
            </a:r>
            <a:r>
              <a:rPr lang="nb-NO" sz="2800" b="1" dirty="0" smtClean="0">
                <a:solidFill>
                  <a:srgbClr val="002060"/>
                </a:solidFill>
              </a:rPr>
              <a:t>– </a:t>
            </a:r>
            <a:r>
              <a:rPr lang="nb-NO" sz="2800" b="1" dirty="0" err="1" smtClean="0">
                <a:solidFill>
                  <a:srgbClr val="002060"/>
                </a:solidFill>
              </a:rPr>
              <a:t>Mestring</a:t>
            </a:r>
            <a:r>
              <a:rPr lang="nb-NO" sz="2800" b="1" dirty="0" smtClean="0">
                <a:solidFill>
                  <a:srgbClr val="002060"/>
                </a:solidFill>
              </a:rPr>
              <a:t> - Muligheter</a:t>
            </a:r>
            <a:br>
              <a:rPr lang="nb-NO" sz="2800" b="1" dirty="0" smtClean="0">
                <a:solidFill>
                  <a:srgbClr val="002060"/>
                </a:solidFill>
              </a:rPr>
            </a:br>
            <a:r>
              <a:rPr lang="nb-NO" sz="2800" b="1" dirty="0" smtClean="0">
                <a:solidFill>
                  <a:srgbClr val="002060"/>
                </a:solidFill>
              </a:rPr>
              <a:t/>
            </a:r>
            <a:br>
              <a:rPr lang="nb-NO" sz="2800" b="1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Ungdomstrinnet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/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000" dirty="0" smtClean="0">
                <a:solidFill>
                  <a:srgbClr val="002060"/>
                </a:solidFill>
              </a:rPr>
              <a:t>Melding til Stortinget nr. 22 (2010-2011)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719138" y="4293096"/>
            <a:ext cx="7632700" cy="648072"/>
          </a:xfrm>
        </p:spPr>
        <p:txBody>
          <a:bodyPr>
            <a:normAutofit/>
          </a:bodyPr>
          <a:lstStyle/>
          <a:p>
            <a:r>
              <a:rPr lang="nb-NO" sz="1800" dirty="0" smtClean="0">
                <a:solidFill>
                  <a:srgbClr val="002060"/>
                </a:solidFill>
              </a:rPr>
              <a:t>Kunnskapsminister Kristin Halvorsen</a:t>
            </a:r>
            <a:endParaRPr lang="nb-NO" sz="1800" dirty="0">
              <a:solidFill>
                <a:srgbClr val="002060"/>
              </a:solidFill>
            </a:endParaRP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29. april 2011</a:t>
            </a:r>
            <a:endParaRPr lang="nb-NO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accent2">
                    <a:lumMod val="75000"/>
                  </a:schemeClr>
                </a:solidFill>
              </a:rPr>
              <a:t>Økt fleksibilitet</a:t>
            </a:r>
            <a:endParaRPr lang="nb-NO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Større frihet til skolene</a:t>
            </a:r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lokale faglige prioriteringer</a:t>
            </a:r>
          </a:p>
          <a:p>
            <a:pPr lvl="1">
              <a:buNone/>
            </a:pPr>
            <a:endParaRPr lang="nb-NO" dirty="0" smtClean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</a:rPr>
              <a:t>Fag- og timefordelingen endres</a:t>
            </a:r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frigjøring av tid </a:t>
            </a:r>
          </a:p>
          <a:p>
            <a:pPr lvl="1">
              <a:buNone/>
            </a:pPr>
            <a:endParaRPr lang="nb-NO" dirty="0" smtClean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</a:rPr>
              <a:t>Åpner for variasjon og tilpasset opplæring</a:t>
            </a:r>
            <a:endParaRPr lang="nb-NO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ess 4"/>
          <p:cNvSpPr/>
          <p:nvPr/>
        </p:nvSpPr>
        <p:spPr>
          <a:xfrm>
            <a:off x="3635896" y="1700808"/>
            <a:ext cx="2011680" cy="1658696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 smtClean="0">
                <a:solidFill>
                  <a:schemeClr val="tx1"/>
                </a:solidFill>
              </a:rPr>
              <a:t>Fleksibilitet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7" name="Prosess 6"/>
          <p:cNvSpPr/>
          <p:nvPr/>
        </p:nvSpPr>
        <p:spPr>
          <a:xfrm>
            <a:off x="5796136" y="1700808"/>
            <a:ext cx="1710465" cy="165869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 smtClean="0">
                <a:solidFill>
                  <a:schemeClr val="tx1"/>
                </a:solidFill>
              </a:rPr>
              <a:t>Arbeidsmåter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1547664" y="1700808"/>
            <a:ext cx="1872208" cy="1656184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dirty="0" smtClean="0">
                <a:solidFill>
                  <a:schemeClr val="tx1"/>
                </a:solidFill>
              </a:rPr>
              <a:t>Valgfag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10" name="Prosess 9"/>
          <p:cNvSpPr/>
          <p:nvPr/>
        </p:nvSpPr>
        <p:spPr>
          <a:xfrm>
            <a:off x="1763688" y="4005064"/>
            <a:ext cx="5766097" cy="1000461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3600" dirty="0" smtClean="0">
                <a:solidFill>
                  <a:schemeClr val="tx1"/>
                </a:solidFill>
              </a:rPr>
              <a:t>Mer praktisk og relevant </a:t>
            </a:r>
            <a:endParaRPr lang="nb-NO" sz="3600" dirty="0">
              <a:solidFill>
                <a:schemeClr val="tx1"/>
              </a:solidFill>
            </a:endParaRPr>
          </a:p>
        </p:txBody>
      </p:sp>
      <p:cxnSp>
        <p:nvCxnSpPr>
          <p:cNvPr id="11" name="Rett pil 10"/>
          <p:cNvCxnSpPr/>
          <p:nvPr/>
        </p:nvCxnSpPr>
        <p:spPr>
          <a:xfrm flipV="1">
            <a:off x="2483768" y="3284984"/>
            <a:ext cx="1" cy="707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V="1">
            <a:off x="6660232" y="3284984"/>
            <a:ext cx="1" cy="707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 flipV="1">
            <a:off x="4644008" y="3284984"/>
            <a:ext cx="1" cy="707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69231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3600" dirty="0" smtClean="0">
                <a:solidFill>
                  <a:schemeClr val="accent3">
                    <a:lumMod val="50000"/>
                  </a:schemeClr>
                </a:solidFill>
              </a:rPr>
              <a:t>		…i alle fag</a:t>
            </a:r>
          </a:p>
          <a:p>
            <a:pPr>
              <a:buNone/>
            </a:pPr>
            <a:endParaRPr lang="nb-NO" sz="4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b-NO" sz="2600" dirty="0" smtClean="0">
                <a:solidFill>
                  <a:srgbClr val="002060"/>
                </a:solidFill>
              </a:rPr>
              <a:t>Skolebasert program i klasseledelse </a:t>
            </a:r>
          </a:p>
          <a:p>
            <a:pPr>
              <a:buNone/>
            </a:pPr>
            <a:r>
              <a:rPr lang="nb-NO" sz="2600" dirty="0" smtClean="0">
                <a:solidFill>
                  <a:srgbClr val="002060"/>
                </a:solidFill>
              </a:rPr>
              <a:t>	– alle skoler 2012 – 2016</a:t>
            </a:r>
          </a:p>
          <a:p>
            <a:endParaRPr lang="nb-NO" sz="2600" dirty="0" smtClean="0">
              <a:solidFill>
                <a:srgbClr val="002060"/>
              </a:solidFill>
            </a:endParaRPr>
          </a:p>
          <a:p>
            <a:r>
              <a:rPr lang="nb-NO" sz="2600" dirty="0" smtClean="0">
                <a:solidFill>
                  <a:srgbClr val="002060"/>
                </a:solidFill>
              </a:rPr>
              <a:t>Kamp mot matteangst</a:t>
            </a:r>
          </a:p>
          <a:p>
            <a:pPr>
              <a:buNone/>
            </a:pPr>
            <a:endParaRPr lang="nb-NO" sz="2600" dirty="0" smtClean="0">
              <a:solidFill>
                <a:srgbClr val="002060"/>
              </a:solidFill>
            </a:endParaRPr>
          </a:p>
          <a:p>
            <a:r>
              <a:rPr lang="nb-NO" sz="2600" dirty="0" smtClean="0">
                <a:solidFill>
                  <a:srgbClr val="002060"/>
                </a:solidFill>
              </a:rPr>
              <a:t>Forsterket lesesatsing (gutter)</a:t>
            </a:r>
          </a:p>
        </p:txBody>
      </p:sp>
      <p:sp>
        <p:nvSpPr>
          <p:cNvPr id="5" name="Tittel 8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3">
                    <a:lumMod val="50000"/>
                  </a:schemeClr>
                </a:solidFill>
              </a:rPr>
              <a:t>Bedre og mer praktisk opplæring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3600" dirty="0" smtClean="0">
                <a:solidFill>
                  <a:schemeClr val="accent3">
                    <a:lumMod val="50000"/>
                  </a:schemeClr>
                </a:solidFill>
              </a:rPr>
              <a:t> …i alle fag (forts.)</a:t>
            </a:r>
          </a:p>
          <a:p>
            <a:pPr>
              <a:buNone/>
            </a:pPr>
            <a:endParaRPr lang="nb-NO" sz="4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b-NO" sz="2600" dirty="0" smtClean="0">
                <a:solidFill>
                  <a:srgbClr val="002060"/>
                </a:solidFill>
              </a:rPr>
              <a:t>Arbeidslivsfaget frivillig fra 2012</a:t>
            </a:r>
          </a:p>
          <a:p>
            <a:r>
              <a:rPr lang="nb-NO" sz="2600" dirty="0" smtClean="0">
                <a:solidFill>
                  <a:srgbClr val="002060"/>
                </a:solidFill>
              </a:rPr>
              <a:t>Praktiske og estetiske fag</a:t>
            </a:r>
          </a:p>
          <a:p>
            <a:r>
              <a:rPr lang="nb-NO" sz="2600" dirty="0" smtClean="0">
                <a:solidFill>
                  <a:srgbClr val="002060"/>
                </a:solidFill>
              </a:rPr>
              <a:t>Kroppsøving</a:t>
            </a:r>
          </a:p>
          <a:p>
            <a:r>
              <a:rPr lang="nb-NO" sz="2600" dirty="0" smtClean="0">
                <a:solidFill>
                  <a:srgbClr val="002060"/>
                </a:solidFill>
              </a:rPr>
              <a:t>Ny GIV!</a:t>
            </a:r>
          </a:p>
          <a:p>
            <a:pPr>
              <a:buNone/>
            </a:pPr>
            <a:endParaRPr lang="nb-NO" sz="2600" dirty="0" smtClean="0"/>
          </a:p>
        </p:txBody>
      </p:sp>
      <p:sp>
        <p:nvSpPr>
          <p:cNvPr id="5" name="Tittel 8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3">
                    <a:lumMod val="50000"/>
                  </a:schemeClr>
                </a:solidFill>
              </a:rPr>
              <a:t>Bedre og mer praktisk opplæring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Plassholder for innhold 2"/>
          <p:cNvSpPr>
            <a:spLocks noGrp="1"/>
          </p:cNvSpPr>
          <p:nvPr>
            <p:ph sz="half" idx="1"/>
          </p:nvPr>
        </p:nvSpPr>
        <p:spPr>
          <a:xfrm>
            <a:off x="4800600" y="1038225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b-NO" sz="4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nb-NO" sz="4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b-NO" sz="2600" dirty="0" smtClean="0">
                <a:solidFill>
                  <a:srgbClr val="002060"/>
                </a:solidFill>
              </a:rPr>
              <a:t>Fag på høyere nivå</a:t>
            </a:r>
          </a:p>
          <a:p>
            <a:r>
              <a:rPr lang="nb-NO" sz="2600" dirty="0" smtClean="0">
                <a:solidFill>
                  <a:srgbClr val="002060"/>
                </a:solidFill>
              </a:rPr>
              <a:t>Nettbaserte løsninger</a:t>
            </a:r>
          </a:p>
          <a:p>
            <a:r>
              <a:rPr lang="nb-NO" sz="2600" dirty="0" smtClean="0">
                <a:solidFill>
                  <a:srgbClr val="002060"/>
                </a:solidFill>
              </a:rPr>
              <a:t>Elevmedvirkning - forskrift</a:t>
            </a:r>
          </a:p>
          <a:p>
            <a:r>
              <a:rPr lang="nb-NO" sz="2600" dirty="0" smtClean="0">
                <a:solidFill>
                  <a:srgbClr val="002060"/>
                </a:solidFill>
              </a:rPr>
              <a:t>Nasjonale sentre bidrar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b-NO" sz="4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nb-NO" sz="2600" dirty="0" smtClean="0"/>
          </a:p>
        </p:txBody>
      </p:sp>
      <p:sp>
        <p:nvSpPr>
          <p:cNvPr id="5" name="Tittel 8"/>
          <p:cNvSpPr>
            <a:spLocks noGrp="1"/>
          </p:cNvSpPr>
          <p:nvPr>
            <p:ph type="title"/>
          </p:nvPr>
        </p:nvSpPr>
        <p:spPr>
          <a:xfrm>
            <a:off x="395536" y="0"/>
            <a:ext cx="8215064" cy="2492896"/>
          </a:xfrm>
        </p:spPr>
        <p:txBody>
          <a:bodyPr>
            <a:normAutofit/>
          </a:bodyPr>
          <a:lstStyle/>
          <a:p>
            <a:r>
              <a:rPr lang="nb-NO" sz="4800" dirty="0" smtClean="0">
                <a:solidFill>
                  <a:schemeClr val="accent3">
                    <a:lumMod val="50000"/>
                  </a:schemeClr>
                </a:solidFill>
              </a:rPr>
              <a:t>Færre elever per lærer…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nb-NO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nb-NO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Plassholder for innhold 2"/>
          <p:cNvSpPr>
            <a:spLocks noGrp="1"/>
          </p:cNvSpPr>
          <p:nvPr>
            <p:ph sz="half" idx="1"/>
          </p:nvPr>
        </p:nvSpPr>
        <p:spPr>
          <a:xfrm>
            <a:off x="4800600" y="1038225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b-NO" sz="4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nb-NO" sz="4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95536" y="1988840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800" dirty="0" smtClean="0">
                <a:solidFill>
                  <a:srgbClr val="002060"/>
                </a:solidFill>
                <a:latin typeface="Calibri" pitchFamily="34" charset="0"/>
              </a:rPr>
              <a:t> Regulering varslet i forslag til budsjett for 2011</a:t>
            </a:r>
          </a:p>
          <a:p>
            <a:pPr>
              <a:buNone/>
            </a:pPr>
            <a:endParaRPr lang="nb-NO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b-NO" sz="2800" dirty="0" smtClean="0">
                <a:solidFill>
                  <a:srgbClr val="002060"/>
                </a:solidFill>
                <a:latin typeface="Calibri" pitchFamily="34" charset="0"/>
              </a:rPr>
              <a:t> Høringsnotat om ressursnorm varsles i meldinga</a:t>
            </a:r>
          </a:p>
        </p:txBody>
      </p:sp>
      <p:pic>
        <p:nvPicPr>
          <p:cNvPr id="7" name="Bilde 6" descr="IMG_2077.jpg"/>
          <p:cNvPicPr>
            <a:picLocks noChangeAspect="1"/>
          </p:cNvPicPr>
          <p:nvPr/>
        </p:nvPicPr>
        <p:blipFill>
          <a:blip r:embed="rId4" cstate="print"/>
          <a:srcRect l="14935" t="4684" r="23844" b="8694"/>
          <a:stretch>
            <a:fillRect/>
          </a:stretch>
        </p:blipFill>
        <p:spPr>
          <a:xfrm>
            <a:off x="5076056" y="1628800"/>
            <a:ext cx="3369378" cy="318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44008" y="404664"/>
            <a:ext cx="3888432" cy="5984379"/>
          </a:xfrm>
        </p:spPr>
        <p:txBody>
          <a:bodyPr>
            <a:normAutofit/>
          </a:bodyPr>
          <a:lstStyle/>
          <a:p>
            <a:endParaRPr lang="nb-NO" sz="2400" dirty="0" smtClean="0"/>
          </a:p>
          <a:p>
            <a:r>
              <a:rPr lang="nb-NO" sz="2400" dirty="0" smtClean="0">
                <a:solidFill>
                  <a:srgbClr val="002060"/>
                </a:solidFill>
              </a:rPr>
              <a:t>Bedre samordning</a:t>
            </a:r>
          </a:p>
          <a:p>
            <a:pPr>
              <a:buNone/>
            </a:pPr>
            <a:endParaRPr lang="nb-NO" sz="2400" dirty="0" smtClean="0">
              <a:solidFill>
                <a:srgbClr val="002060"/>
              </a:solidFill>
            </a:endParaRPr>
          </a:p>
          <a:p>
            <a:r>
              <a:rPr lang="nb-NO" sz="2400" dirty="0" smtClean="0">
                <a:solidFill>
                  <a:srgbClr val="002060"/>
                </a:solidFill>
              </a:rPr>
              <a:t>Tydelig formidling av prioriterte mål</a:t>
            </a:r>
          </a:p>
          <a:p>
            <a:pPr>
              <a:buNone/>
            </a:pPr>
            <a:endParaRPr lang="nb-NO" sz="2400" dirty="0" smtClean="0">
              <a:solidFill>
                <a:srgbClr val="002060"/>
              </a:solidFill>
            </a:endParaRPr>
          </a:p>
          <a:p>
            <a:r>
              <a:rPr lang="nb-NO" sz="2400" dirty="0" smtClean="0">
                <a:solidFill>
                  <a:srgbClr val="002060"/>
                </a:solidFill>
              </a:rPr>
              <a:t>Klar rolleforståelse og ansvarsfordeling</a:t>
            </a:r>
          </a:p>
          <a:p>
            <a:pPr>
              <a:buNone/>
            </a:pPr>
            <a:endParaRPr lang="nb-NO" sz="2400" dirty="0" smtClean="0">
              <a:solidFill>
                <a:srgbClr val="002060"/>
              </a:solidFill>
            </a:endParaRPr>
          </a:p>
          <a:p>
            <a:r>
              <a:rPr lang="nb-NO" sz="2400" dirty="0" smtClean="0">
                <a:solidFill>
                  <a:srgbClr val="002060"/>
                </a:solidFill>
              </a:rPr>
              <a:t>Utvikling av lokal kapasitet og støtte</a:t>
            </a:r>
          </a:p>
          <a:p>
            <a:endParaRPr lang="nb-NO" sz="2600" dirty="0" smtClean="0"/>
          </a:p>
        </p:txBody>
      </p:sp>
      <p:sp>
        <p:nvSpPr>
          <p:cNvPr id="5" name="Tittel 8"/>
          <p:cNvSpPr>
            <a:spLocks noGrp="1"/>
          </p:cNvSpPr>
          <p:nvPr>
            <p:ph type="title"/>
          </p:nvPr>
        </p:nvSpPr>
        <p:spPr>
          <a:xfrm>
            <a:off x="381000" y="0"/>
            <a:ext cx="4118992" cy="609329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4900" b="1" dirty="0" smtClean="0">
                <a:solidFill>
                  <a:schemeClr val="accent2">
                    <a:lumMod val="75000"/>
                  </a:schemeClr>
                </a:solidFill>
              </a:rPr>
              <a:t>Strategi for gjennomføring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700" b="1" dirty="0" smtClean="0">
                <a:solidFill>
                  <a:srgbClr val="002060"/>
                </a:solidFill>
              </a:rPr>
              <a:t>i dialog med kommunene, skoleledere, lærere, elever, foreldre</a:t>
            </a:r>
            <a:r>
              <a:rPr lang="nb-NO" dirty="0" smtClean="0">
                <a:solidFill>
                  <a:srgbClr val="002060"/>
                </a:solidFill>
              </a:rPr>
              <a:t/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632700" cy="2160240"/>
          </a:xfrm>
        </p:spPr>
        <p:txBody>
          <a:bodyPr/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Motivasjon</a:t>
            </a:r>
            <a:r>
              <a:rPr lang="nb-NO" sz="2800" b="1" dirty="0" smtClean="0"/>
              <a:t> </a:t>
            </a:r>
            <a:r>
              <a:rPr lang="nb-NO" sz="2800" b="1" dirty="0" smtClean="0">
                <a:solidFill>
                  <a:srgbClr val="002060"/>
                </a:solidFill>
              </a:rPr>
              <a:t>– </a:t>
            </a:r>
            <a:r>
              <a:rPr lang="nb-NO" sz="2800" b="1" dirty="0" err="1" smtClean="0">
                <a:solidFill>
                  <a:srgbClr val="002060"/>
                </a:solidFill>
              </a:rPr>
              <a:t>Mestring</a:t>
            </a:r>
            <a:r>
              <a:rPr lang="nb-NO" sz="2800" b="1" dirty="0" smtClean="0">
                <a:solidFill>
                  <a:srgbClr val="002060"/>
                </a:solidFill>
              </a:rPr>
              <a:t> - Muligheter</a:t>
            </a:r>
            <a:br>
              <a:rPr lang="nb-NO" sz="2800" b="1" dirty="0" smtClean="0">
                <a:solidFill>
                  <a:srgbClr val="002060"/>
                </a:solidFill>
              </a:rPr>
            </a:br>
            <a:r>
              <a:rPr lang="nb-NO" sz="2800" b="1" dirty="0" smtClean="0">
                <a:solidFill>
                  <a:srgbClr val="002060"/>
                </a:solidFill>
              </a:rPr>
              <a:t/>
            </a:r>
            <a:br>
              <a:rPr lang="nb-NO" sz="2800" b="1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Ungdomstrinnet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/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000" dirty="0" smtClean="0">
                <a:solidFill>
                  <a:srgbClr val="002060"/>
                </a:solidFill>
              </a:rPr>
              <a:t>Melding til Stortinget nr. 22 (2010-2011)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719138" y="4293096"/>
            <a:ext cx="7632700" cy="648072"/>
          </a:xfrm>
        </p:spPr>
        <p:txBody>
          <a:bodyPr>
            <a:normAutofit/>
          </a:bodyPr>
          <a:lstStyle/>
          <a:p>
            <a:r>
              <a:rPr lang="nb-NO" sz="1800" dirty="0" smtClean="0">
                <a:solidFill>
                  <a:srgbClr val="002060"/>
                </a:solidFill>
              </a:rPr>
              <a:t>Kunnskapsminister Kristin Halvorsen</a:t>
            </a:r>
            <a:endParaRPr lang="nb-NO" sz="1800" dirty="0">
              <a:solidFill>
                <a:srgbClr val="002060"/>
              </a:solidFill>
            </a:endParaRP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29. april 2011</a:t>
            </a:r>
            <a:endParaRPr lang="nb-NO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6408712" cy="2520280"/>
          </a:xfrm>
        </p:spPr>
        <p:txBody>
          <a:bodyPr>
            <a:normAutofit/>
          </a:bodyPr>
          <a:lstStyle/>
          <a:p>
            <a:r>
              <a:rPr lang="nb-NO" sz="4000" i="1" dirty="0" smtClean="0">
                <a:solidFill>
                  <a:srgbClr val="002060"/>
                </a:solidFill>
              </a:rPr>
              <a:t>Melding til Stortinget..</a:t>
            </a:r>
            <a:br>
              <a:rPr lang="nb-NO" sz="4000" i="1" dirty="0" smtClean="0">
                <a:solidFill>
                  <a:srgbClr val="002060"/>
                </a:solidFill>
              </a:rPr>
            </a:br>
            <a:endParaRPr lang="nb-NO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lassholder for innhold 5" descr="Omsla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403989">
            <a:off x="5868144" y="764704"/>
            <a:ext cx="2660982" cy="36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/>
          <p:cNvSpPr/>
          <p:nvPr/>
        </p:nvSpPr>
        <p:spPr>
          <a:xfrm>
            <a:off x="1547664" y="5013176"/>
            <a:ext cx="759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nb-NO" sz="4000" i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…</a:t>
            </a:r>
            <a:r>
              <a:rPr lang="nb-NO" sz="40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med</a:t>
            </a:r>
            <a:r>
              <a:rPr lang="nb-NO" sz="4000" i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ny kurs for ungdomstrinnet</a:t>
            </a:r>
            <a:endParaRPr lang="nb-NO" sz="4000" i="1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Bedre læringsmiljø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581149" y="5324474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002060"/>
                </a:solidFill>
              </a:rPr>
              <a:t>Kilde: Nova 2011</a:t>
            </a:r>
            <a:endParaRPr lang="nb-NO" sz="1200" dirty="0">
              <a:solidFill>
                <a:srgbClr val="002060"/>
              </a:solidFill>
            </a:endParaRPr>
          </a:p>
        </p:txBody>
      </p:sp>
      <p:grpSp>
        <p:nvGrpSpPr>
          <p:cNvPr id="3" name="Gruppe 14"/>
          <p:cNvGrpSpPr/>
          <p:nvPr/>
        </p:nvGrpSpPr>
        <p:grpSpPr>
          <a:xfrm>
            <a:off x="1691680" y="1493713"/>
            <a:ext cx="5976664" cy="3807495"/>
            <a:chOff x="1691680" y="1340768"/>
            <a:chExt cx="5976664" cy="3807495"/>
          </a:xfrm>
        </p:grpSpPr>
        <p:graphicFrame>
          <p:nvGraphicFramePr>
            <p:cNvPr id="11" name="Diagram 10"/>
            <p:cNvGraphicFramePr/>
            <p:nvPr/>
          </p:nvGraphicFramePr>
          <p:xfrm>
            <a:off x="1691680" y="1340768"/>
            <a:ext cx="5976664" cy="38074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kstSylinder 11"/>
            <p:cNvSpPr txBox="1"/>
            <p:nvPr/>
          </p:nvSpPr>
          <p:spPr>
            <a:xfrm>
              <a:off x="6732240" y="2089423"/>
              <a:ext cx="936104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sz="1400" dirty="0" smtClean="0">
                  <a:solidFill>
                    <a:prstClr val="black"/>
                  </a:solidFill>
                  <a:latin typeface="Calibri"/>
                </a:rPr>
                <a:t>”Enig” (</a:t>
              </a:r>
              <a:r>
                <a:rPr lang="nb-NO" sz="1400" dirty="0" err="1" smtClean="0">
                  <a:solidFill>
                    <a:prstClr val="black"/>
                  </a:solidFill>
                  <a:latin typeface="Calibri"/>
                </a:rPr>
                <a:t>helt+litt</a:t>
              </a:r>
              <a:r>
                <a:rPr lang="nb-NO" sz="14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nb-NO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6804248" y="2948632"/>
              <a:ext cx="864096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sz="1400" dirty="0" smtClean="0">
                  <a:solidFill>
                    <a:prstClr val="black"/>
                  </a:solidFill>
                  <a:latin typeface="Calibri"/>
                </a:rPr>
                <a:t>”Helt enig”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rgbClr val="002060"/>
                </a:solidFill>
              </a:rPr>
              <a:t>Bedre resultater</a:t>
            </a:r>
            <a:endParaRPr lang="nb-NO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Plassholder for innhold 8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kern="0" dirty="0" smtClean="0">
                <a:solidFill>
                  <a:srgbClr val="002060"/>
                </a:solidFill>
                <a:latin typeface="Calibri" pitchFamily="34" charset="0"/>
              </a:rPr>
              <a:t>Men fallende motivasjon</a:t>
            </a:r>
            <a:endParaRPr lang="nb-NO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619672" y="1556792"/>
          <a:ext cx="5760640" cy="378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1581149" y="5324474"/>
            <a:ext cx="2558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002060"/>
                </a:solidFill>
              </a:rPr>
              <a:t>Kilde: Elevundersøkelsen 2010</a:t>
            </a:r>
            <a:endParaRPr lang="nb-NO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BildeBakgrunn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3" y="0"/>
            <a:ext cx="9137393" cy="6858000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Felles skole – variasjon, </a:t>
            </a:r>
            <a:r>
              <a:rPr lang="nb-NO" i="1" dirty="0" smtClean="0">
                <a:solidFill>
                  <a:srgbClr val="002060"/>
                </a:solidFill>
              </a:rPr>
              <a:t>ikke</a:t>
            </a:r>
            <a:r>
              <a:rPr lang="nb-NO" dirty="0" smtClean="0">
                <a:solidFill>
                  <a:srgbClr val="002060"/>
                </a:solidFill>
              </a:rPr>
              <a:t> sortering 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3100" dirty="0" smtClean="0">
                <a:solidFill>
                  <a:srgbClr val="002060"/>
                </a:solidFill>
              </a:rPr>
              <a:t>Fellesskole med økt mangfold og variasjon </a:t>
            </a:r>
          </a:p>
          <a:p>
            <a:r>
              <a:rPr lang="nb-NO" sz="3100" i="1" dirty="0" smtClean="0">
                <a:solidFill>
                  <a:srgbClr val="002060"/>
                </a:solidFill>
              </a:rPr>
              <a:t>Nei </a:t>
            </a:r>
            <a:r>
              <a:rPr lang="nb-NO" sz="3100" dirty="0" smtClean="0">
                <a:solidFill>
                  <a:srgbClr val="002060"/>
                </a:solidFill>
              </a:rPr>
              <a:t>til sortering gjennom fast nivåinndeling</a:t>
            </a:r>
          </a:p>
          <a:p>
            <a:r>
              <a:rPr lang="nb-NO" sz="3100" dirty="0" smtClean="0">
                <a:solidFill>
                  <a:srgbClr val="002060"/>
                </a:solidFill>
              </a:rPr>
              <a:t>Mer praktisk, variert og med flere valg for alle</a:t>
            </a:r>
          </a:p>
          <a:p>
            <a:r>
              <a:rPr lang="nb-NO" sz="3100" i="1" dirty="0" smtClean="0">
                <a:solidFill>
                  <a:srgbClr val="002060"/>
                </a:solidFill>
              </a:rPr>
              <a:t>Ikk</a:t>
            </a:r>
            <a:r>
              <a:rPr lang="nb-NO" sz="3100" dirty="0" smtClean="0">
                <a:solidFill>
                  <a:srgbClr val="002060"/>
                </a:solidFill>
              </a:rPr>
              <a:t>e tidlig spesialisering som stenger veier videre </a:t>
            </a:r>
          </a:p>
          <a:p>
            <a:pPr>
              <a:buNone/>
            </a:pPr>
            <a:r>
              <a:rPr lang="nb-NO" sz="3100" dirty="0" smtClean="0">
                <a:solidFill>
                  <a:srgbClr val="002060"/>
                </a:solidFill>
              </a:rPr>
              <a:t>	</a:t>
            </a:r>
          </a:p>
          <a:p>
            <a:pPr lvl="0">
              <a:buNone/>
            </a:pPr>
            <a:r>
              <a:rPr lang="nb-NO" dirty="0" smtClean="0">
                <a:solidFill>
                  <a:srgbClr val="002060"/>
                </a:solidFill>
              </a:rPr>
              <a:t>En moderne fellesskole styrker</a:t>
            </a:r>
            <a:endParaRPr lang="nb-NO" dirty="0">
              <a:solidFill>
                <a:srgbClr val="002060"/>
              </a:solidFill>
            </a:endParaRPr>
          </a:p>
          <a:p>
            <a:pPr lvl="1"/>
            <a:r>
              <a:rPr lang="nb-NO" b="1" dirty="0" smtClean="0">
                <a:solidFill>
                  <a:srgbClr val="002060"/>
                </a:solidFill>
              </a:rPr>
              <a:t>Læring: Elevene bidrar til hverandres læring </a:t>
            </a:r>
            <a:endParaRPr lang="nb-NO" dirty="0">
              <a:solidFill>
                <a:srgbClr val="002060"/>
              </a:solidFill>
            </a:endParaRPr>
          </a:p>
          <a:p>
            <a:pPr lvl="1"/>
            <a:r>
              <a:rPr lang="nb-NO" b="1" dirty="0" smtClean="0">
                <a:solidFill>
                  <a:srgbClr val="002060"/>
                </a:solidFill>
              </a:rPr>
              <a:t>Læringsmiljø: Elevene lærer å møte forskjellighet</a:t>
            </a:r>
            <a:endParaRPr lang="nb-NO" dirty="0">
              <a:solidFill>
                <a:srgbClr val="002060"/>
              </a:solidFill>
            </a:endParaRPr>
          </a:p>
          <a:p>
            <a:pPr lvl="1"/>
            <a:r>
              <a:rPr lang="nb-NO" b="1" dirty="0">
                <a:solidFill>
                  <a:srgbClr val="002060"/>
                </a:solidFill>
              </a:rPr>
              <a:t>Sosial </a:t>
            </a:r>
            <a:r>
              <a:rPr lang="nb-NO" b="1" dirty="0" smtClean="0">
                <a:solidFill>
                  <a:srgbClr val="002060"/>
                </a:solidFill>
              </a:rPr>
              <a:t>utjevning: Alle møtes med høye forventninger</a:t>
            </a:r>
            <a:endParaRPr lang="nb-NO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BildeBakgrunn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739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M</a:t>
            </a:r>
            <a:r>
              <a:rPr lang="nb-NO" dirty="0" smtClean="0">
                <a:solidFill>
                  <a:srgbClr val="002060"/>
                </a:solidFill>
              </a:rPr>
              <a:t>otivasjon – </a:t>
            </a:r>
            <a:r>
              <a:rPr lang="nb-NO" b="1" dirty="0" err="1" smtClean="0">
                <a:solidFill>
                  <a:srgbClr val="002060"/>
                </a:solidFill>
              </a:rPr>
              <a:t>M</a:t>
            </a:r>
            <a:r>
              <a:rPr lang="nb-NO" dirty="0" err="1" smtClean="0">
                <a:solidFill>
                  <a:srgbClr val="002060"/>
                </a:solidFill>
              </a:rPr>
              <a:t>estring</a:t>
            </a:r>
            <a:r>
              <a:rPr lang="nb-NO" dirty="0" smtClean="0">
                <a:solidFill>
                  <a:srgbClr val="002060"/>
                </a:solidFill>
              </a:rPr>
              <a:t> – </a:t>
            </a:r>
            <a:r>
              <a:rPr lang="nb-NO" b="1" dirty="0" smtClean="0">
                <a:solidFill>
                  <a:srgbClr val="002060"/>
                </a:solidFill>
              </a:rPr>
              <a:t>M</a:t>
            </a:r>
            <a:r>
              <a:rPr lang="nb-NO" dirty="0" smtClean="0">
                <a:solidFill>
                  <a:srgbClr val="002060"/>
                </a:solidFill>
              </a:rPr>
              <a:t>uligheter</a:t>
            </a:r>
            <a:r>
              <a:rPr lang="nb-NO" sz="3600" dirty="0" smtClean="0">
                <a:solidFill>
                  <a:srgbClr val="002060"/>
                </a:solidFill>
              </a:rPr>
              <a:t> gjennom…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67544" y="1556792"/>
            <a:ext cx="45468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b-NO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b-NO" sz="4800" dirty="0" smtClean="0">
                <a:solidFill>
                  <a:schemeClr val="accent2">
                    <a:lumMod val="75000"/>
                  </a:schemeClr>
                </a:solidFill>
              </a:rPr>
              <a:t>Større valgfrihet</a:t>
            </a:r>
          </a:p>
          <a:p>
            <a:r>
              <a:rPr lang="nb-NO" sz="4800" dirty="0" smtClean="0">
                <a:solidFill>
                  <a:schemeClr val="accent3">
                    <a:lumMod val="50000"/>
                  </a:schemeClr>
                </a:solidFill>
              </a:rPr>
              <a:t>Bedre og mer praktisk opplæring</a:t>
            </a:r>
          </a:p>
          <a:p>
            <a:endParaRPr lang="nb-NO" dirty="0"/>
          </a:p>
        </p:txBody>
      </p:sp>
      <p:pic>
        <p:nvPicPr>
          <p:cNvPr id="11" name="Bilde 10" descr="290307sed -132157.jpg"/>
          <p:cNvPicPr>
            <a:picLocks noChangeAspect="1"/>
          </p:cNvPicPr>
          <p:nvPr/>
        </p:nvPicPr>
        <p:blipFill>
          <a:blip r:embed="rId4" cstate="print"/>
          <a:srcRect l="53150" t="3557" r="10626" b="6333"/>
          <a:stretch>
            <a:fillRect/>
          </a:stretch>
        </p:blipFill>
        <p:spPr>
          <a:xfrm>
            <a:off x="6012160" y="2204864"/>
            <a:ext cx="222277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38138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Innføring av valgfag</a:t>
            </a: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51520" y="1556792"/>
            <a:ext cx="5184576" cy="4569371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002060"/>
                </a:solidFill>
              </a:rPr>
              <a:t>1 ½ time valgfag i uka pr trinn    (4 ½ uketime totalt)</a:t>
            </a:r>
          </a:p>
          <a:p>
            <a:endParaRPr lang="nb-NO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002060"/>
                </a:solidFill>
              </a:rPr>
              <a:t> Gradvis innfasing  2012- 2014</a:t>
            </a:r>
          </a:p>
          <a:p>
            <a:pPr>
              <a:buFont typeface="Arial" pitchFamily="34" charset="0"/>
              <a:buChar char="•"/>
            </a:pPr>
            <a:endParaRPr lang="nb-NO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002060"/>
                </a:solidFill>
              </a:rPr>
              <a:t> ½ time er ny tid, 1 time er omdisponering av eksisterende timer</a:t>
            </a:r>
          </a:p>
          <a:p>
            <a:pPr>
              <a:buFont typeface="Arial" pitchFamily="34" charset="0"/>
              <a:buChar char="•"/>
            </a:pPr>
            <a:endParaRPr lang="nb-NO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002060"/>
                </a:solidFill>
              </a:rPr>
              <a:t> Utvikling av 10-12 ulike valgfag</a:t>
            </a:r>
          </a:p>
          <a:p>
            <a:endParaRPr lang="nb-NO" dirty="0"/>
          </a:p>
        </p:txBody>
      </p:sp>
      <p:pic>
        <p:nvPicPr>
          <p:cNvPr id="5" name="Bilde 4" descr="Meldingsomslag faksimile.jpg"/>
          <p:cNvPicPr>
            <a:picLocks noChangeAspect="1"/>
          </p:cNvPicPr>
          <p:nvPr/>
        </p:nvPicPr>
        <p:blipFill>
          <a:blip r:embed="rId4" cstate="print"/>
          <a:srcRect l="40291" t="45800" r="32372"/>
          <a:stretch>
            <a:fillRect/>
          </a:stretch>
        </p:blipFill>
        <p:spPr>
          <a:xfrm>
            <a:off x="5796136" y="-1"/>
            <a:ext cx="252028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accent2">
                    <a:lumMod val="75000"/>
                  </a:schemeClr>
                </a:solidFill>
              </a:rPr>
              <a:t>Elevrådsarbeid og elevmedvirkning</a:t>
            </a:r>
            <a:endParaRPr lang="nb-NO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259632" y="1556792"/>
            <a:ext cx="7632848" cy="4569371"/>
          </a:xfrm>
        </p:spPr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Ikke lenger eget fag</a:t>
            </a:r>
          </a:p>
          <a:p>
            <a:pPr>
              <a:buNone/>
            </a:pPr>
            <a:r>
              <a:rPr lang="nb-NO" dirty="0" smtClean="0">
                <a:solidFill>
                  <a:srgbClr val="002060"/>
                </a:solidFill>
              </a:rPr>
              <a:t> 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Elevenes mulighet til elevrådsarbeid i skoletiden forskriftsfestes</a:t>
            </a:r>
          </a:p>
          <a:p>
            <a:pPr>
              <a:buNone/>
            </a:pPr>
            <a:endParaRPr lang="nb-NO" dirty="0" smtClean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</a:rPr>
              <a:t>Veiledningsmateriell i elevmedvirkning og demokratiforståelse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D_mal_nov10">
  <a:themeElements>
    <a:clrScheme name="KD fargepalett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FFD105"/>
      </a:accent1>
      <a:accent2>
        <a:srgbClr val="A3238E"/>
      </a:accent2>
      <a:accent3>
        <a:srgbClr val="F58220"/>
      </a:accent3>
      <a:accent4>
        <a:srgbClr val="4DB848"/>
      </a:accent4>
      <a:accent5>
        <a:srgbClr val="E4302C"/>
      </a:accent5>
      <a:accent6>
        <a:srgbClr val="818285"/>
      </a:accent6>
      <a:hlink>
        <a:srgbClr val="A3238E"/>
      </a:hlink>
      <a:folHlink>
        <a:srgbClr val="8182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MAL ­engelsk">
  <a:themeElements>
    <a:clrScheme name="KD fargepalett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FFD105"/>
      </a:accent1>
      <a:accent2>
        <a:srgbClr val="A3238E"/>
      </a:accent2>
      <a:accent3>
        <a:srgbClr val="F58220"/>
      </a:accent3>
      <a:accent4>
        <a:srgbClr val="4DB848"/>
      </a:accent4>
      <a:accent5>
        <a:srgbClr val="E4302C"/>
      </a:accent5>
      <a:accent6>
        <a:srgbClr val="818285"/>
      </a:accent6>
      <a:hlink>
        <a:srgbClr val="A3238E"/>
      </a:hlink>
      <a:folHlink>
        <a:srgbClr val="8182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KD_mal_nov10</Template>
  <TotalTime>801</TotalTime>
  <Words>311</Words>
  <Application>Microsoft Office PowerPoint</Application>
  <PresentationFormat>Skjermfremvisning (4:3)</PresentationFormat>
  <Paragraphs>109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KD_mal_nov10</vt:lpstr>
      <vt:lpstr>DEPMAL ­engelsk</vt:lpstr>
      <vt:lpstr>Office-tema</vt:lpstr>
      <vt:lpstr>1_Office-tema</vt:lpstr>
      <vt:lpstr>2_Office-tema</vt:lpstr>
      <vt:lpstr>7_Office-tema</vt:lpstr>
      <vt:lpstr>8_Office-tema</vt:lpstr>
      <vt:lpstr>9_Office-tema</vt:lpstr>
      <vt:lpstr>Motivasjon – Mestring - Muligheter  Ungdomstrinnet  Melding til Stortinget nr. 22 (2010-2011)</vt:lpstr>
      <vt:lpstr>Melding til Stortinget.. </vt:lpstr>
      <vt:lpstr>Bedre læringsmiljø</vt:lpstr>
      <vt:lpstr>Bedre resultater</vt:lpstr>
      <vt:lpstr>Men fallende motivasjon</vt:lpstr>
      <vt:lpstr>Felles skole – variasjon, ikke sortering </vt:lpstr>
      <vt:lpstr>Motivasjon – Mestring – Muligheter gjennom…</vt:lpstr>
      <vt:lpstr>Innføring av valgfag</vt:lpstr>
      <vt:lpstr>Elevrådsarbeid og elevmedvirkning</vt:lpstr>
      <vt:lpstr>Økt fleksibilitet</vt:lpstr>
      <vt:lpstr>Lysbilde 11</vt:lpstr>
      <vt:lpstr>Bedre og mer praktisk opplæring</vt:lpstr>
      <vt:lpstr>Bedre og mer praktisk opplæring</vt:lpstr>
      <vt:lpstr>Færre elever per lærer…  </vt:lpstr>
      <vt:lpstr>  Strategi for gjennomføring  i dialog med kommunene, skoleledere, lærere, elever, foreldre    </vt:lpstr>
      <vt:lpstr>Motivasjon – Mestring - Muligheter  Ungdomstrinnet  Melding til Stortinget nr. 22 (2010-2011)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Motivasjon-Mestring-Muligheter Ungdomstrinnet  Melding til Stortinget nr. 22 (2010-2011)</dc:title>
  <dc:creator>Ulrikke Linge</dc:creator>
  <cp:lastModifiedBy>Anne Sofie Holter</cp:lastModifiedBy>
  <cp:revision>133</cp:revision>
  <dcterms:created xsi:type="dcterms:W3CDTF">2011-04-27T11:25:34Z</dcterms:created>
  <dcterms:modified xsi:type="dcterms:W3CDTF">2011-05-11T12:18:19Z</dcterms:modified>
</cp:coreProperties>
</file>