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85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8" r:id="rId2"/>
    <p:sldMasterId id="2147483680" r:id="rId3"/>
    <p:sldMasterId id="2147483692" r:id="rId4"/>
    <p:sldMasterId id="2147483704" r:id="rId5"/>
    <p:sldMasterId id="2147483716" r:id="rId6"/>
    <p:sldMasterId id="2147483668" r:id="rId7"/>
  </p:sldMasterIdLst>
  <p:notesMasterIdLst>
    <p:notesMasterId r:id="rId15"/>
  </p:notesMasterIdLst>
  <p:handoutMasterIdLst>
    <p:handoutMasterId r:id="rId16"/>
  </p:handoutMasterIdLst>
  <p:sldIdLst>
    <p:sldId id="286" r:id="rId8"/>
    <p:sldId id="285" r:id="rId9"/>
    <p:sldId id="287" r:id="rId10"/>
    <p:sldId id="289" r:id="rId11"/>
    <p:sldId id="290" r:id="rId12"/>
    <p:sldId id="291" r:id="rId13"/>
    <p:sldId id="292" r:id="rId14"/>
  </p:sldIdLst>
  <p:sldSz cx="9144000" cy="6858000" type="screen4x3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2520" y="-1104"/>
      </p:cViewPr>
      <p:guideLst>
        <p:guide orient="horz" pos="3856"/>
        <p:guide pos="3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5105A-1272-7E4A-A6A6-7341A3F6CF2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07812-4DA2-0140-871E-11142092A68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28958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BAA9-8B38-8E4F-9002-E29439242E39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E309-C3D6-CA45-A26C-9C4139C2961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68615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RK_sirkel_Cya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5420" y="852916"/>
            <a:ext cx="4571998" cy="4571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5419" y="831946"/>
            <a:ext cx="4571998" cy="4592970"/>
          </a:xfr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5706538"/>
            <a:ext cx="6273800" cy="7085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440F2-BE53-F14A-8CED-A30BEFE2A06C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Picture 15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 flipH="1" flipV="1">
            <a:off x="-21167" y="-21167"/>
            <a:ext cx="9175750" cy="4804834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57000"/>
                </a:schemeClr>
              </a:gs>
              <a:gs pos="100000">
                <a:schemeClr val="bg1">
                  <a:alpha val="24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Freeform 19"/>
          <p:cNvSpPr/>
          <p:nvPr userDrawn="1"/>
        </p:nvSpPr>
        <p:spPr>
          <a:xfrm flipH="1" flipV="1">
            <a:off x="3005667" y="3111502"/>
            <a:ext cx="6148917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79000"/>
                </a:schemeClr>
              </a:gs>
              <a:gs pos="100000">
                <a:srgbClr val="FFFFFF">
                  <a:alpha val="26000"/>
                </a:srgbClr>
              </a:gs>
            </a:gsLst>
            <a:lin ang="40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0E426A-0CD7-F744-A9E8-7C9E792413B6}" type="datetime1">
              <a:rPr lang="nb-NO" smtClean="0"/>
              <a:pPr/>
              <a:t>16.01.2012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3873502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9473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495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495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4232-6A9D-0B4D-950A-E48B7748967A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2D1-9270-A947-B6A5-08EBD289D849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C806-B677-F44D-9F7C-15E54140F741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5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flipH="1">
            <a:off x="-10160" y="-15447"/>
            <a:ext cx="9175751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98000">
                <a:schemeClr val="accent5">
                  <a:alpha val="34000"/>
                </a:schemeClr>
              </a:gs>
              <a:gs pos="0">
                <a:schemeClr val="bg1">
                  <a:alpha val="86000"/>
                </a:schemeClr>
              </a:gs>
            </a:gsLst>
            <a:lin ang="2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Freeform 11"/>
          <p:cNvSpPr/>
          <p:nvPr userDrawn="1"/>
        </p:nvSpPr>
        <p:spPr>
          <a:xfrm flipH="1">
            <a:off x="-1271" y="868887"/>
            <a:ext cx="9175750" cy="5989113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alpha val="34000"/>
                </a:schemeClr>
              </a:gs>
              <a:gs pos="100000">
                <a:schemeClr val="accent5">
                  <a:alpha val="81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A10A0-D89E-2249-86DF-36037A7DF23D}" type="datetime1">
              <a:rPr lang="nb-NO" smtClean="0"/>
              <a:pPr/>
              <a:t>16.01.2012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Freeform 11"/>
          <p:cNvSpPr/>
          <p:nvPr userDrawn="1"/>
        </p:nvSpPr>
        <p:spPr>
          <a:xfrm>
            <a:off x="-21167" y="2074333"/>
            <a:ext cx="9175750" cy="4804834"/>
          </a:xfrm>
          <a:custGeom>
            <a:avLst/>
            <a:gdLst>
              <a:gd name="connsiteX0" fmla="*/ 9165167 w 9175750"/>
              <a:gd name="connsiteY0" fmla="*/ 3587750 h 4804834"/>
              <a:gd name="connsiteX1" fmla="*/ 0 w 9175750"/>
              <a:gd name="connsiteY1" fmla="*/ 0 h 4804834"/>
              <a:gd name="connsiteX2" fmla="*/ 0 w 9175750"/>
              <a:gd name="connsiteY2" fmla="*/ 4804834 h 4804834"/>
              <a:gd name="connsiteX3" fmla="*/ 9175750 w 9175750"/>
              <a:gd name="connsiteY3" fmla="*/ 4794250 h 4804834"/>
              <a:gd name="connsiteX4" fmla="*/ 9165167 w 9175750"/>
              <a:gd name="connsiteY4" fmla="*/ 3587750 h 48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5750" h="4804834">
                <a:moveTo>
                  <a:pt x="9165167" y="3587750"/>
                </a:moveTo>
                <a:lnTo>
                  <a:pt x="0" y="0"/>
                </a:lnTo>
                <a:lnTo>
                  <a:pt x="0" y="4804834"/>
                </a:lnTo>
                <a:lnTo>
                  <a:pt x="9175750" y="4794250"/>
                </a:lnTo>
                <a:cubicBezTo>
                  <a:pt x="9172222" y="4392083"/>
                  <a:pt x="9168695" y="3989917"/>
                  <a:pt x="9165167" y="35877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57000"/>
                </a:schemeClr>
              </a:gs>
              <a:gs pos="100000">
                <a:schemeClr val="bg1">
                  <a:alpha val="57000"/>
                </a:schemeClr>
              </a:gs>
            </a:gsLst>
            <a:lin ang="122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7A10A0-D89E-2249-86DF-36037A7DF23D}" type="datetime1">
              <a:rPr lang="nb-NO" smtClean="0"/>
              <a:pPr/>
              <a:t>16.01.2012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Picture 7" descr="nrk_logo_hv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21167" y="-21167"/>
            <a:ext cx="6148917" cy="3767667"/>
          </a:xfrm>
          <a:custGeom>
            <a:avLst/>
            <a:gdLst>
              <a:gd name="connsiteX0" fmla="*/ 6138333 w 6138333"/>
              <a:gd name="connsiteY0" fmla="*/ 21167 h 3767667"/>
              <a:gd name="connsiteX1" fmla="*/ 0 w 6138333"/>
              <a:gd name="connsiteY1" fmla="*/ 3767667 h 3767667"/>
              <a:gd name="connsiteX2" fmla="*/ 10583 w 6138333"/>
              <a:gd name="connsiteY2" fmla="*/ 0 h 3767667"/>
              <a:gd name="connsiteX3" fmla="*/ 6138333 w 6138333"/>
              <a:gd name="connsiteY3" fmla="*/ 21167 h 37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333" h="3767667">
                <a:moveTo>
                  <a:pt x="6138333" y="21167"/>
                </a:moveTo>
                <a:lnTo>
                  <a:pt x="0" y="3767667"/>
                </a:lnTo>
                <a:cubicBezTo>
                  <a:pt x="3528" y="2511778"/>
                  <a:pt x="10583" y="0"/>
                  <a:pt x="10583" y="0"/>
                </a:cubicBezTo>
                <a:lnTo>
                  <a:pt x="6138333" y="21167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85000"/>
                </a:schemeClr>
              </a:gs>
              <a:gs pos="100000">
                <a:schemeClr val="bg1">
                  <a:alpha val="86000"/>
                </a:schemeClr>
              </a:gs>
            </a:gsLst>
            <a:lin ang="21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>
            <a:normAutofit/>
          </a:bodyPr>
          <a:lstStyle>
            <a:lvl1pPr algn="l">
              <a:defRPr sz="2600" b="0" i="0">
                <a:latin typeface="LFT Etica Book"/>
                <a:cs typeface="LFT Etica Book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409E-BA24-554D-B55F-939C69BEAF6A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600" b="0" i="0">
                <a:latin typeface="LFT Etica Book"/>
                <a:cs typeface="LFT Etica Book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719667"/>
            <a:ext cx="8221133" cy="4080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3DF1-85AE-9342-BAEB-C219FC85922F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RK_Sider_Beige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5" r="2"/>
          <a:stretch/>
        </p:blipFill>
        <p:spPr>
          <a:xfrm>
            <a:off x="3600" y="-34390"/>
            <a:ext cx="9140400" cy="689239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615714" y="312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nrk logo_hvit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751" y="5820476"/>
            <a:ext cx="1881584" cy="132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425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7128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RK_sirkel_Auberg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2275419" y="831946"/>
            <a:ext cx="4592970" cy="459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5419" y="831946"/>
            <a:ext cx="4571998" cy="4592970"/>
          </a:xfrm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5706538"/>
            <a:ext cx="6273800" cy="70855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9440F2-BE53-F14A-8CED-A30BEFE2A06C}" type="datetime1">
              <a:rPr lang="nb-NO" smtClean="0"/>
              <a:pPr/>
              <a:t>16.01.2012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6" name="Picture 15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2171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6491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096356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65392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50973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91919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60707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84314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8848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5433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99880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71287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21718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64919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096356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65392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50973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91919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60707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8431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2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20320"/>
            <a:ext cx="9144000" cy="3749040"/>
          </a:xfrm>
          <a:custGeom>
            <a:avLst/>
            <a:gdLst>
              <a:gd name="connsiteX0" fmla="*/ 0 w 9154160"/>
              <a:gd name="connsiteY0" fmla="*/ 10160 h 3749040"/>
              <a:gd name="connsiteX1" fmla="*/ 0 w 9154160"/>
              <a:gd name="connsiteY1" fmla="*/ 3749040 h 3749040"/>
              <a:gd name="connsiteX2" fmla="*/ 9154160 w 9154160"/>
              <a:gd name="connsiteY2" fmla="*/ 2479040 h 3749040"/>
              <a:gd name="connsiteX3" fmla="*/ 9154160 w 9154160"/>
              <a:gd name="connsiteY3" fmla="*/ 0 h 3749040"/>
              <a:gd name="connsiteX4" fmla="*/ 0 w 9154160"/>
              <a:gd name="connsiteY4" fmla="*/ 1016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3749040">
                <a:moveTo>
                  <a:pt x="0" y="10160"/>
                </a:moveTo>
                <a:lnTo>
                  <a:pt x="0" y="3749040"/>
                </a:lnTo>
                <a:lnTo>
                  <a:pt x="9154160" y="247904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21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-10160" y="-30480"/>
            <a:ext cx="9154160" cy="3799840"/>
          </a:xfrm>
          <a:custGeom>
            <a:avLst/>
            <a:gdLst>
              <a:gd name="connsiteX0" fmla="*/ 0 w 9154160"/>
              <a:gd name="connsiteY0" fmla="*/ 1645920 h 3799840"/>
              <a:gd name="connsiteX1" fmla="*/ 9154160 w 9154160"/>
              <a:gd name="connsiteY1" fmla="*/ 3799840 h 3799840"/>
              <a:gd name="connsiteX2" fmla="*/ 9154160 w 9154160"/>
              <a:gd name="connsiteY2" fmla="*/ 0 h 3799840"/>
              <a:gd name="connsiteX3" fmla="*/ 0 w 9154160"/>
              <a:gd name="connsiteY3" fmla="*/ 10160 h 3799840"/>
              <a:gd name="connsiteX4" fmla="*/ 0 w 9154160"/>
              <a:gd name="connsiteY4" fmla="*/ 1645920 h 379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3799840">
                <a:moveTo>
                  <a:pt x="0" y="1645920"/>
                </a:moveTo>
                <a:lnTo>
                  <a:pt x="9154160" y="3799840"/>
                </a:lnTo>
                <a:lnTo>
                  <a:pt x="9154160" y="0"/>
                </a:lnTo>
                <a:lnTo>
                  <a:pt x="0" y="10160"/>
                </a:lnTo>
                <a:cubicBezTo>
                  <a:pt x="3387" y="555413"/>
                  <a:pt x="10160" y="1645920"/>
                  <a:pt x="0" y="164592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34000"/>
                </a:schemeClr>
              </a:gs>
              <a:gs pos="0">
                <a:schemeClr val="bg2">
                  <a:alpha val="34000"/>
                </a:schemeClr>
              </a:gs>
            </a:gsLst>
            <a:lin ang="11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FT Etica SemiBold"/>
                <a:cs typeface="LFT Etica SemiBold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8848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543359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82981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8185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408441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166051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58866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18073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5922704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099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>
            <a:off x="0" y="-20320"/>
            <a:ext cx="9154160" cy="4754880"/>
          </a:xfrm>
          <a:custGeom>
            <a:avLst/>
            <a:gdLst>
              <a:gd name="connsiteX0" fmla="*/ 0 w 9154160"/>
              <a:gd name="connsiteY0" fmla="*/ 10160 h 4267200"/>
              <a:gd name="connsiteX1" fmla="*/ 0 w 9154160"/>
              <a:gd name="connsiteY1" fmla="*/ 1544320 h 4267200"/>
              <a:gd name="connsiteX2" fmla="*/ 9154160 w 9154160"/>
              <a:gd name="connsiteY2" fmla="*/ 4267200 h 4267200"/>
              <a:gd name="connsiteX3" fmla="*/ 9154160 w 9154160"/>
              <a:gd name="connsiteY3" fmla="*/ 0 h 4267200"/>
              <a:gd name="connsiteX4" fmla="*/ 0 w 9154160"/>
              <a:gd name="connsiteY4" fmla="*/ 1016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4267200">
                <a:moveTo>
                  <a:pt x="0" y="10160"/>
                </a:moveTo>
                <a:lnTo>
                  <a:pt x="0" y="1544320"/>
                </a:lnTo>
                <a:lnTo>
                  <a:pt x="9154160" y="426720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4000"/>
                </a:schemeClr>
              </a:gs>
              <a:gs pos="69000">
                <a:schemeClr val="bg1"/>
              </a:gs>
            </a:gsLst>
            <a:lin ang="196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LFT Etica ExtraBold"/>
                <a:cs typeface="LFT Etica ExtraBold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8843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2182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91739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25638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96145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064556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216097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092090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44109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167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flipH="1">
            <a:off x="0" y="-20320"/>
            <a:ext cx="9154160" cy="4754880"/>
          </a:xfrm>
          <a:custGeom>
            <a:avLst/>
            <a:gdLst>
              <a:gd name="connsiteX0" fmla="*/ 0 w 9154160"/>
              <a:gd name="connsiteY0" fmla="*/ 10160 h 4267200"/>
              <a:gd name="connsiteX1" fmla="*/ 0 w 9154160"/>
              <a:gd name="connsiteY1" fmla="*/ 1544320 h 4267200"/>
              <a:gd name="connsiteX2" fmla="*/ 9154160 w 9154160"/>
              <a:gd name="connsiteY2" fmla="*/ 4267200 h 4267200"/>
              <a:gd name="connsiteX3" fmla="*/ 9154160 w 9154160"/>
              <a:gd name="connsiteY3" fmla="*/ 0 h 4267200"/>
              <a:gd name="connsiteX4" fmla="*/ 0 w 9154160"/>
              <a:gd name="connsiteY4" fmla="*/ 1016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160" h="4267200">
                <a:moveTo>
                  <a:pt x="0" y="10160"/>
                </a:moveTo>
                <a:lnTo>
                  <a:pt x="0" y="1544320"/>
                </a:lnTo>
                <a:lnTo>
                  <a:pt x="9154160" y="4267200"/>
                </a:lnTo>
                <a:lnTo>
                  <a:pt x="9154160" y="0"/>
                </a:lnTo>
                <a:lnTo>
                  <a:pt x="0" y="1016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alpha val="74000"/>
                </a:schemeClr>
              </a:gs>
              <a:gs pos="69000">
                <a:schemeClr val="bg1"/>
              </a:gs>
            </a:gsLst>
            <a:lin ang="196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LFT Etica ExtraBold"/>
                <a:cs typeface="LFT Etica ExtraBold"/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NRK PowerPointmal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399167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49572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43677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840924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0971979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877931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10245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015616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726662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7934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chemeClr val="bg2"/>
            </a:gs>
            <a:gs pos="100000">
              <a:schemeClr val="bg1">
                <a:alpha val="0"/>
              </a:schemeClr>
            </a:gs>
          </a:gsLst>
          <a:lin ang="179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 flipV="1">
            <a:off x="-1" y="-3060002"/>
            <a:ext cx="9144001" cy="5447921"/>
          </a:xfrm>
          <a:custGeom>
            <a:avLst/>
            <a:gdLst>
              <a:gd name="connsiteX0" fmla="*/ 7244080 w 9174480"/>
              <a:gd name="connsiteY0" fmla="*/ 467360 h 5466080"/>
              <a:gd name="connsiteX1" fmla="*/ 0 w 9174480"/>
              <a:gd name="connsiteY1" fmla="*/ 2286000 h 5466080"/>
              <a:gd name="connsiteX2" fmla="*/ 30480 w 9174480"/>
              <a:gd name="connsiteY2" fmla="*/ 5455920 h 5466080"/>
              <a:gd name="connsiteX3" fmla="*/ 9164320 w 9174480"/>
              <a:gd name="connsiteY3" fmla="*/ 5466080 h 5466080"/>
              <a:gd name="connsiteX4" fmla="*/ 9174480 w 9174480"/>
              <a:gd name="connsiteY4" fmla="*/ 0 h 5466080"/>
              <a:gd name="connsiteX5" fmla="*/ 7244080 w 9174480"/>
              <a:gd name="connsiteY5" fmla="*/ 467360 h 546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480" h="5466080">
                <a:moveTo>
                  <a:pt x="7244080" y="467360"/>
                </a:moveTo>
                <a:lnTo>
                  <a:pt x="0" y="2286000"/>
                </a:lnTo>
                <a:lnTo>
                  <a:pt x="30480" y="5455920"/>
                </a:lnTo>
                <a:lnTo>
                  <a:pt x="9164320" y="5466080"/>
                </a:lnTo>
                <a:cubicBezTo>
                  <a:pt x="9167707" y="3644053"/>
                  <a:pt x="9174480" y="0"/>
                  <a:pt x="9174480" y="0"/>
                </a:cubicBezTo>
                <a:lnTo>
                  <a:pt x="7244080" y="467360"/>
                </a:lnTo>
                <a:close/>
              </a:path>
            </a:pathLst>
          </a:custGeom>
          <a:gradFill flip="none" rotWithShape="1">
            <a:gsLst>
              <a:gs pos="100000">
                <a:schemeClr val="bg2"/>
              </a:gs>
              <a:gs pos="16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Freeform 12"/>
          <p:cNvSpPr/>
          <p:nvPr userDrawn="1"/>
        </p:nvSpPr>
        <p:spPr>
          <a:xfrm flipV="1">
            <a:off x="7220014" y="-3060002"/>
            <a:ext cx="1913861" cy="5164386"/>
          </a:xfrm>
          <a:custGeom>
            <a:avLst/>
            <a:gdLst>
              <a:gd name="connsiteX0" fmla="*/ 0 w 1940560"/>
              <a:gd name="connsiteY0" fmla="*/ 182880 h 5181600"/>
              <a:gd name="connsiteX1" fmla="*/ 1656080 w 1940560"/>
              <a:gd name="connsiteY1" fmla="*/ 5171440 h 5181600"/>
              <a:gd name="connsiteX2" fmla="*/ 1940560 w 1940560"/>
              <a:gd name="connsiteY2" fmla="*/ 5181600 h 5181600"/>
              <a:gd name="connsiteX3" fmla="*/ 1920240 w 1940560"/>
              <a:gd name="connsiteY3" fmla="*/ 1087120 h 5181600"/>
              <a:gd name="connsiteX4" fmla="*/ 772160 w 1940560"/>
              <a:gd name="connsiteY4" fmla="*/ 0 h 5181600"/>
              <a:gd name="connsiteX5" fmla="*/ 0 w 1940560"/>
              <a:gd name="connsiteY5" fmla="*/ 18288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0560" h="5181600">
                <a:moveTo>
                  <a:pt x="0" y="182880"/>
                </a:moveTo>
                <a:lnTo>
                  <a:pt x="1656080" y="5171440"/>
                </a:lnTo>
                <a:lnTo>
                  <a:pt x="1940560" y="5181600"/>
                </a:lnTo>
                <a:lnTo>
                  <a:pt x="1920240" y="1087120"/>
                </a:lnTo>
                <a:lnTo>
                  <a:pt x="772160" y="0"/>
                </a:lnTo>
                <a:lnTo>
                  <a:pt x="0" y="182880"/>
                </a:lnTo>
                <a:close/>
              </a:path>
            </a:pathLst>
          </a:custGeom>
          <a:gradFill flip="none" rotWithShape="1">
            <a:gsLst>
              <a:gs pos="100000">
                <a:schemeClr val="bg2"/>
              </a:gs>
              <a:gs pos="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4" name="Picture 13" descr="NRK_sirkel_grani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951235" flipV="1">
            <a:off x="1849977" y="-1685959"/>
            <a:ext cx="6835217" cy="6835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37CC8-68B6-8A4A-8532-6454907D3B1D}" type="datetime1">
              <a:rPr lang="nb-NO" smtClean="0"/>
              <a:pPr/>
              <a:t>16.01.2012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60859"/>
                </a:solidFill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 descr="nrk_logo_sor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92843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82376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28623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159096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703838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73895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5743611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24190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99328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1679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RK_ppt_bakgrunn_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473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AFEC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73502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0E426A-0CD7-F744-A9E8-7C9E792413B6}" type="datetime1">
              <a:rPr lang="nb-NO" smtClean="0"/>
              <a:pPr/>
              <a:t>16.01.2012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019883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525246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79093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75526566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0389178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584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 flip="none" rotWithShape="1">
          <a:gsLst>
            <a:gs pos="0">
              <a:schemeClr val="tx2"/>
            </a:gs>
            <a:gs pos="100000">
              <a:schemeClr val="tx2">
                <a:alpha val="66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 userDrawn="1"/>
        </p:nvSpPr>
        <p:spPr>
          <a:xfrm flipV="1">
            <a:off x="2029882" y="2"/>
            <a:ext cx="7132320" cy="7732385"/>
          </a:xfrm>
          <a:custGeom>
            <a:avLst/>
            <a:gdLst>
              <a:gd name="connsiteX0" fmla="*/ 2773680 w 7132320"/>
              <a:gd name="connsiteY0" fmla="*/ 1605905 h 7732385"/>
              <a:gd name="connsiteX1" fmla="*/ 0 w 7132320"/>
              <a:gd name="connsiteY1" fmla="*/ 7732385 h 7732385"/>
              <a:gd name="connsiteX2" fmla="*/ 7132320 w 7132320"/>
              <a:gd name="connsiteY2" fmla="*/ 7722225 h 7732385"/>
              <a:gd name="connsiteX3" fmla="*/ 7112000 w 7132320"/>
              <a:gd name="connsiteY3" fmla="*/ 3759825 h 7732385"/>
              <a:gd name="connsiteX4" fmla="*/ 2773680 w 7132320"/>
              <a:gd name="connsiteY4" fmla="*/ 1605905 h 773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2320" h="7732385">
                <a:moveTo>
                  <a:pt x="2773680" y="1605905"/>
                </a:moveTo>
                <a:lnTo>
                  <a:pt x="0" y="7732385"/>
                </a:lnTo>
                <a:lnTo>
                  <a:pt x="7132320" y="7722225"/>
                </a:lnTo>
                <a:lnTo>
                  <a:pt x="7112000" y="3759825"/>
                </a:lnTo>
                <a:cubicBezTo>
                  <a:pt x="5663851" y="3042518"/>
                  <a:pt x="2763520" y="0"/>
                  <a:pt x="2773680" y="1605905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2"/>
              </a:gs>
              <a:gs pos="14000">
                <a:schemeClr val="bg1">
                  <a:alpha val="2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NRK_sirkel_Aubergine.pn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569096" flipV="1">
            <a:off x="2824489" y="1188026"/>
            <a:ext cx="7306574" cy="73065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0E426A-0CD7-F744-A9E8-7C9E792413B6}" type="datetime1">
              <a:rPr lang="nb-NO" smtClean="0"/>
              <a:pPr/>
              <a:t>16.01.2012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Picture 9" descr="nrk_logo_hvi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29473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AFEC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3873502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45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</a:t>
            </a:r>
            <a:r>
              <a:rPr lang="nb-NO" dirty="0" err="1" smtClean="0"/>
              <a:t>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1599"/>
            <a:ext cx="8229600" cy="407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styles</a:t>
            </a:r>
            <a:endParaRPr lang="nb-NO" dirty="0" smtClean="0"/>
          </a:p>
          <a:p>
            <a:pPr lvl="1"/>
            <a:r>
              <a:rPr lang="nb-NO" dirty="0" err="1" smtClean="0"/>
              <a:t>Second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err="1" smtClean="0"/>
              <a:t>Third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err="1" smtClean="0"/>
              <a:t>Fifth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175380"/>
            <a:ext cx="1092200" cy="345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rgbClr val="82745C"/>
                </a:solidFill>
                <a:latin typeface="LFT Etica Book"/>
                <a:cs typeface="LFT Etica Book"/>
              </a:defRPr>
            </a:lvl1pPr>
          </a:lstStyle>
          <a:p>
            <a:fld id="{32329F4C-FF68-A14F-8973-C20EFECCAF81}" type="datetime1">
              <a:rPr lang="nb-NO" smtClean="0"/>
              <a:pPr/>
              <a:t>16.01.2012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1" y="6153418"/>
            <a:ext cx="221826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rgbClr val="867D78"/>
                </a:solidFill>
                <a:latin typeface="LFT Etica Book"/>
                <a:cs typeface="LFT Etica Book"/>
              </a:defRPr>
            </a:lvl1pPr>
          </a:lstStyle>
          <a:p>
            <a:r>
              <a:rPr lang="en-US" dirty="0" smtClean="0"/>
              <a:t>NRK </a:t>
            </a:r>
            <a:r>
              <a:rPr lang="en-US" dirty="0" err="1" smtClean="0"/>
              <a:t>PowerPointmal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1732" y="6348149"/>
            <a:ext cx="438150" cy="1703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accent2"/>
                </a:solidFill>
                <a:latin typeface="LFT Etica Book"/>
                <a:cs typeface="LFT Etica Book"/>
              </a:defRPr>
            </a:lvl1pPr>
          </a:lstStyle>
          <a:p>
            <a:fld id="{386C1B66-DFC1-9944-B08C-57126475192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10" descr="nrk_logo_sort.png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966802" y="6232211"/>
            <a:ext cx="719999" cy="2569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5" r:id="rId4"/>
    <p:sldLayoutId id="2147483667" r:id="rId5"/>
    <p:sldLayoutId id="2147483666" r:id="rId6"/>
    <p:sldLayoutId id="2147483651" r:id="rId7"/>
    <p:sldLayoutId id="2147483660" r:id="rId8"/>
    <p:sldLayoutId id="2147483663" r:id="rId9"/>
    <p:sldLayoutId id="2147483664" r:id="rId10"/>
    <p:sldLayoutId id="2147483652" r:id="rId11"/>
    <p:sldLayoutId id="2147483653" r:id="rId12"/>
    <p:sldLayoutId id="2147483654" r:id="rId13"/>
    <p:sldLayoutId id="2147483662" r:id="rId14"/>
    <p:sldLayoutId id="2147483655" r:id="rId15"/>
    <p:sldLayoutId id="2147483656" r:id="rId16"/>
    <p:sldLayoutId id="2147483657" r:id="rId17"/>
    <p:sldLayoutId id="2147483741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100" b="0" i="0" kern="1200">
          <a:solidFill>
            <a:schemeClr val="tx2"/>
          </a:solidFill>
          <a:latin typeface="LFT Etica Regular"/>
          <a:ea typeface="+mj-ea"/>
          <a:cs typeface="LFT Etica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80000"/>
        <a:buFont typeface="Arial"/>
        <a:buChar char="•"/>
        <a:defRPr sz="2500" b="0" i="0" kern="1200">
          <a:solidFill>
            <a:schemeClr val="accent1"/>
          </a:solidFill>
          <a:latin typeface="LFT Etica Regular"/>
          <a:ea typeface="+mn-ea"/>
          <a:cs typeface="LFT Etica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500" b="0" i="0" kern="1200">
          <a:solidFill>
            <a:schemeClr val="accent3"/>
          </a:solidFill>
          <a:latin typeface="LFT Etica Regular"/>
          <a:ea typeface="+mn-ea"/>
          <a:cs typeface="LFT Etica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LFT Etica Regular"/>
          <a:ea typeface="+mn-ea"/>
          <a:cs typeface="LFT Etica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2"/>
          </a:solidFill>
          <a:latin typeface="LFT Etica Regular"/>
          <a:ea typeface="+mn-ea"/>
          <a:cs typeface="LFT Etica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accent1"/>
          </a:solidFill>
          <a:latin typeface="LFT Etica Regular"/>
          <a:ea typeface="+mn-ea"/>
          <a:cs typeface="LFT Etic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76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76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015F7-28B7-4CD5-9057-B0481A9291F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1D98-2F1F-4455-90AF-387C0440DA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012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A369-71A5-4B70-9F6E-FD8740CB663C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8B8D3-B2FC-4FB0-9D98-0BBD8EC834F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798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D5776-6EAB-4FFC-A988-5BFCA08EF3A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D4766-4798-4FB0-8D90-98E7CA7DFD7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878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A76BE-7546-4E83-A30F-CD806BD0BFF0}" type="datetimeFigureOut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E6C1-D32E-454B-A0F8-DAD49C21467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0752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RK_Sider_Forside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5" r="2933"/>
          <a:stretch/>
        </p:blipFill>
        <p:spPr>
          <a:xfrm>
            <a:off x="0" y="0"/>
            <a:ext cx="9180000" cy="69188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372303"/>
            <a:ext cx="9180000" cy="11150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NRK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2012-2017</a:t>
            </a:r>
            <a:endParaRPr lang="en-US" sz="33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nrk logo_hvit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751" y="5820476"/>
            <a:ext cx="1881584" cy="1329624"/>
          </a:xfrm>
          <a:prstGeom prst="rect">
            <a:avLst/>
          </a:prstGeom>
        </p:spPr>
      </p:pic>
      <p:sp>
        <p:nvSpPr>
          <p:cNvPr id="6" name="TekstSylinder 5"/>
          <p:cNvSpPr txBox="1">
            <a:spLocks noChangeArrowheads="1"/>
          </p:cNvSpPr>
          <p:nvPr/>
        </p:nvSpPr>
        <p:spPr bwMode="auto">
          <a:xfrm>
            <a:off x="0" y="3658275"/>
            <a:ext cx="918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b-NO" sz="1600" dirty="0">
                <a:latin typeface="Arial"/>
                <a:cs typeface="Arial"/>
              </a:rPr>
              <a:t>Norges viktigste kilde </a:t>
            </a:r>
            <a:endParaRPr lang="nb-NO" sz="1600" dirty="0" smtClean="0">
              <a:latin typeface="Arial"/>
              <a:cs typeface="Arial"/>
            </a:endParaRPr>
          </a:p>
          <a:p>
            <a:pPr algn="ctr"/>
            <a:r>
              <a:rPr lang="nb-NO" sz="1600" dirty="0" smtClean="0">
                <a:latin typeface="Arial"/>
                <a:cs typeface="Arial"/>
              </a:rPr>
              <a:t>til </a:t>
            </a:r>
            <a:r>
              <a:rPr lang="nb-NO" sz="1600" dirty="0">
                <a:latin typeface="Arial"/>
                <a:cs typeface="Arial"/>
              </a:rPr>
              <a:t>ny </a:t>
            </a:r>
            <a:r>
              <a:rPr lang="nb-NO" sz="1600" dirty="0" smtClean="0">
                <a:latin typeface="Arial"/>
                <a:cs typeface="Arial"/>
              </a:rPr>
              <a:t>forståelse </a:t>
            </a:r>
            <a:r>
              <a:rPr lang="nb-NO" sz="1600" dirty="0">
                <a:latin typeface="Arial"/>
                <a:cs typeface="Arial"/>
              </a:rPr>
              <a:t>og felles opplevelser</a:t>
            </a:r>
          </a:p>
        </p:txBody>
      </p:sp>
    </p:spTree>
    <p:extLst>
      <p:ext uri="{BB962C8B-B14F-4D97-AF65-F5344CB8AC3E}">
        <p14:creationId xmlns:p14="http://schemas.microsoft.com/office/powerpoint/2010/main" xmlns="" val="8880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Historisk omstilling i NRK (til 2007)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74421"/>
            <a:ext cx="8229600" cy="4074564"/>
          </a:xfrm>
        </p:spPr>
        <p:txBody>
          <a:bodyPr/>
          <a:lstStyle/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Nærradioer og </a:t>
            </a:r>
            <a:r>
              <a:rPr lang="nb-NO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TVNorge</a:t>
            </a:r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på 80-tallet 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TV 2 i 1992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P4 i 1993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Kabel/satellitt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Internett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Konkurranse om attraktiv kompetanse</a:t>
            </a:r>
            <a:endParaRPr lang="nb-NO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87532"/>
            <a:ext cx="8229600" cy="4074564"/>
          </a:xfrm>
        </p:spPr>
        <p:txBody>
          <a:bodyPr/>
          <a:lstStyle/>
          <a:p>
            <a:r>
              <a:rPr lang="nb-NO" dirty="0" smtClean="0"/>
              <a:t>3-kanal radio i 1992/93</a:t>
            </a:r>
          </a:p>
          <a:p>
            <a:r>
              <a:rPr lang="nb-NO" dirty="0" smtClean="0"/>
              <a:t>NRK2 i 1996</a:t>
            </a:r>
          </a:p>
          <a:p>
            <a:r>
              <a:rPr lang="nb-NO" dirty="0" err="1" smtClean="0"/>
              <a:t>Nett-penger</a:t>
            </a:r>
            <a:r>
              <a:rPr lang="nb-NO" dirty="0" smtClean="0"/>
              <a:t> til innhold</a:t>
            </a:r>
          </a:p>
          <a:p>
            <a:r>
              <a:rPr lang="nb-NO" dirty="0" smtClean="0"/>
              <a:t>Behov for effektivisering</a:t>
            </a:r>
          </a:p>
          <a:p>
            <a:r>
              <a:rPr lang="nb-NO" dirty="0" smtClean="0"/>
              <a:t>Økt kommersiell aktivitet </a:t>
            </a:r>
          </a:p>
          <a:p>
            <a:r>
              <a:rPr lang="nb-NO" dirty="0" smtClean="0"/>
              <a:t>Marked internt: 	</a:t>
            </a:r>
            <a:r>
              <a:rPr lang="nb-NO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Kringkastermodell</a:t>
            </a:r>
          </a:p>
          <a:p>
            <a:pPr lvl="1">
              <a:buNone/>
            </a:pPr>
            <a:r>
              <a:rPr lang="nb-NO" dirty="0" smtClean="0"/>
              <a:t>						</a:t>
            </a:r>
            <a:r>
              <a:rPr lang="nb-NO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Internhandel</a:t>
            </a:r>
            <a:endParaRPr lang="nb-NO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nb-NO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Kjøp fra uavhengige produsenter</a:t>
            </a:r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70956"/>
            <a:ext cx="8229600" cy="60564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Digitalisering, globalisering og kommersialisering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1508166"/>
            <a:ext cx="8229600" cy="4074564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Analyse/diagnose:	</a:t>
            </a:r>
          </a:p>
          <a:p>
            <a:pPr lvl="1"/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I</a:t>
            </a:r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nnadvendt </a:t>
            </a:r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og fornøyd med sterk posisjon i gamle medier</a:t>
            </a:r>
          </a:p>
          <a:p>
            <a:pPr lvl="1"/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Ingen fleksibilitet i økonomi eller kompetanse</a:t>
            </a:r>
          </a:p>
          <a:p>
            <a:pPr lvl="1"/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Lite nyskaping</a:t>
            </a:r>
          </a:p>
          <a:p>
            <a:pPr lvl="1"/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Dårlig posisjon på nettet</a:t>
            </a:r>
          </a:p>
          <a:p>
            <a:pPr lvl="1"/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Investeringer på historiske kriterier</a:t>
            </a:r>
          </a:p>
          <a:p>
            <a:pPr lvl="1"/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Uklare roller og ansvar med tilhørende konflikter</a:t>
            </a:r>
          </a:p>
          <a:p>
            <a:pPr lvl="1"/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Byråkratisering, sa uavhengige produsenter</a:t>
            </a:r>
          </a:p>
          <a:p>
            <a:pPr lvl="1"/>
            <a:r>
              <a:rPr lang="nb-NO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Detaljert </a:t>
            </a:r>
            <a:r>
              <a:rPr lang="nb-NO" sz="2400" dirty="0" err="1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internhandel</a:t>
            </a:r>
            <a:endParaRPr lang="nb-NO" sz="2000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nb-NO" sz="2000" dirty="0" smtClean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r>
              <a:rPr lang="nb-NO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ETT NRK – FOR PUBLIKUM </a:t>
            </a:r>
          </a:p>
          <a:p>
            <a:pPr lvl="1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Situasjonen i dag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5668"/>
            <a:ext cx="8229600" cy="4074564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Tydeligere rolledeling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Lykkes på nett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Mer nyskaping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Handlingsrom i økonomien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Morgendagens mediehus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Investeringer for fremtida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Mer ansvar bedre fordelt utover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Kraftig nedskalert </a:t>
            </a:r>
            <a:r>
              <a:rPr lang="nb-NO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internhandel</a:t>
            </a:r>
            <a:endParaRPr lang="nb-NO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Mindre rapportering/kontroll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Tydeligere strategi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Mindre kommersiell – mer samfunnsansvar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Utfordringer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 unge (12 - 29 år)</a:t>
            </a:r>
          </a:p>
          <a:p>
            <a:pPr>
              <a:buNone/>
            </a:pPr>
            <a:endParaRPr lang="nb-NO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 med flerkulturell bakgrunn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987551" y="6175380"/>
            <a:ext cx="2218267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Erfaringer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96290"/>
            <a:ext cx="8229600" cy="4512623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Kulturprosjekt – ikke organisasjonsprosjekt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Langsiktig perspektiv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Vise tillit til egen organisasjon og medarbeidere  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Samarbeid med foreningene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(Topp)leder må lede prosessen og engasjere seg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Tydelige mål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Ikke-dogmatisk bruk av virkemidler</a:t>
            </a:r>
          </a:p>
          <a:p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God ledelse </a:t>
            </a:r>
            <a:r>
              <a:rPr lang="nb-NO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og</a:t>
            </a:r>
            <a:r>
              <a:rPr lang="nb-NO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sterke fagavdelinger</a:t>
            </a:r>
          </a:p>
          <a:p>
            <a:endParaRPr lang="nb-NO" dirty="0" smtClean="0"/>
          </a:p>
          <a:p>
            <a:r>
              <a:rPr lang="nb-NO" sz="28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Hva skal </a:t>
            </a:r>
            <a:r>
              <a:rPr lang="nb-NO" sz="2800" u="sng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vi</a:t>
            </a:r>
            <a:r>
              <a:rPr lang="nb-NO" sz="28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gjøre for at NRK er like viktig </a:t>
            </a:r>
          </a:p>
          <a:p>
            <a:pPr>
              <a:buNone/>
            </a:pPr>
            <a:r>
              <a:rPr lang="nb-NO" sz="28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	om fem år som i dag?</a:t>
            </a:r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33C6-CE76-9346-9C31-FB1A33117428}" type="datetime1">
              <a:rPr lang="nb-NO" smtClean="0"/>
              <a:pPr/>
              <a:t>16.01.2012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66-DFC1-9944-B08C-571264751923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RK 5">
      <a:dk1>
        <a:srgbClr val="000000"/>
      </a:dk1>
      <a:lt1>
        <a:sysClr val="window" lastClr="FFFFFF"/>
      </a:lt1>
      <a:dk2>
        <a:srgbClr val="260859"/>
      </a:dk2>
      <a:lt2>
        <a:srgbClr val="E4E0D9"/>
      </a:lt2>
      <a:accent1>
        <a:srgbClr val="00B8F1"/>
      </a:accent1>
      <a:accent2>
        <a:srgbClr val="260859"/>
      </a:accent2>
      <a:accent3>
        <a:srgbClr val="EC0080"/>
      </a:accent3>
      <a:accent4>
        <a:srgbClr val="00A9AC"/>
      </a:accent4>
      <a:accent5>
        <a:srgbClr val="004071"/>
      </a:accent5>
      <a:accent6>
        <a:srgbClr val="A5CD39"/>
      </a:accent6>
      <a:hlink>
        <a:srgbClr val="00B8F1"/>
      </a:hlink>
      <a:folHlink>
        <a:srgbClr val="2608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D8BBFFC998194199029591024F9844" ma:contentTypeVersion="11" ma:contentTypeDescription="Opprett et nytt dokument." ma:contentTypeScope="" ma:versionID="267893fdf35ad2b489a32c11f3c4451c">
  <xsd:schema xmlns:xsd="http://www.w3.org/2001/XMLSchema" xmlns:xs="http://www.w3.org/2001/XMLSchema" xmlns:p="http://schemas.microsoft.com/office/2006/metadata/properties" xmlns:ns1="http://schemas.microsoft.com/sharepoint/v3" xmlns:ns2="9e35d77f-6acd-43cf-ac56-9ea97d22c143" targetNamespace="http://schemas.microsoft.com/office/2006/metadata/properties" ma:root="true" ma:fieldsID="3221ce290f34de17640c18fff858626b" ns1:_="" ns2:_="">
    <xsd:import namespace="http://schemas.microsoft.com/sharepoint/v3"/>
    <xsd:import namespace="9e35d77f-6acd-43cf-ac56-9ea97d22c14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Kommentar" minOccurs="0"/>
                <xsd:element ref="ns2:DocuL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Avsender av e-post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E-post til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Kopi av e-post til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E-post fra" ma:hidden="true" ma:internalName="EmailFrom">
      <xsd:simpleType>
        <xsd:restriction base="dms:Text"/>
      </xsd:simpleType>
    </xsd:element>
    <xsd:element name="EmailSubject" ma:index="14" nillable="true" ma:displayName="Emne i e-pos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d77f-6acd-43cf-ac56-9ea97d22c143" elementFormDefault="qualified">
    <xsd:import namespace="http://schemas.microsoft.com/office/2006/documentManagement/types"/>
    <xsd:import namespace="http://schemas.microsoft.com/office/infopath/2007/PartnerControls"/>
    <xsd:element name="Kommentar" ma:index="15" nillable="true" ma:displayName="Kommentar" ma:internalName="Kommentar">
      <xsd:simpleType>
        <xsd:restriction base="dms:Note">
          <xsd:maxLength value="255"/>
        </xsd:restriction>
      </xsd:simpleType>
    </xsd:element>
    <xsd:element name="DocuLive" ma:index="16" nillable="true" ma:displayName="DocuLive" ma:internalName="DocuLiv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DocuLive xmlns="9e35d77f-6acd-43cf-ac56-9ea97d22c143" xsi:nil="true"/>
    <EmailSender xmlns="http://schemas.microsoft.com/sharepoint/v3" xsi:nil="true"/>
    <EmailFrom xmlns="http://schemas.microsoft.com/sharepoint/v3" xsi:nil="true"/>
    <Kommentar xmlns="9e35d77f-6acd-43cf-ac56-9ea97d22c14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291503C-7EBD-498B-93C5-063F6BD3AF4B}"/>
</file>

<file path=customXml/itemProps2.xml><?xml version="1.0" encoding="utf-8"?>
<ds:datastoreItem xmlns:ds="http://schemas.openxmlformats.org/officeDocument/2006/customXml" ds:itemID="{FCD29134-76A4-4CBF-989E-DB7D11C9A2B6}"/>
</file>

<file path=customXml/itemProps3.xml><?xml version="1.0" encoding="utf-8"?>
<ds:datastoreItem xmlns:ds="http://schemas.openxmlformats.org/officeDocument/2006/customXml" ds:itemID="{6C5038F0-C303-4771-8810-168DD53C1D7C}"/>
</file>

<file path=docProps/app.xml><?xml version="1.0" encoding="utf-8"?>
<Properties xmlns="http://schemas.openxmlformats.org/officeDocument/2006/extended-properties" xmlns:vt="http://schemas.openxmlformats.org/officeDocument/2006/docPropsVTypes">
  <TotalTime>12623</TotalTime>
  <Words>169</Words>
  <Application>Microsoft Office PowerPoint</Application>
  <PresentationFormat>Skjermfremvisning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Lysbildetitler</vt:lpstr>
      </vt:variant>
      <vt:variant>
        <vt:i4>7</vt:i4>
      </vt:variant>
    </vt:vector>
  </HeadingPairs>
  <TitlesOfParts>
    <vt:vector size="14" baseType="lpstr">
      <vt:lpstr>Office Theme</vt:lpstr>
      <vt:lpstr>2_Office-tema</vt:lpstr>
      <vt:lpstr>1_Office-tema</vt:lpstr>
      <vt:lpstr>Egendefinert utforming</vt:lpstr>
      <vt:lpstr>1_Egendefinert utforming</vt:lpstr>
      <vt:lpstr>2_Egendefinert utforming</vt:lpstr>
      <vt:lpstr>Office-tema</vt:lpstr>
      <vt:lpstr>Lysbilde 1</vt:lpstr>
      <vt:lpstr>Historisk omstilling i NRK (til 2007)</vt:lpstr>
      <vt:lpstr>Lysbilde 3</vt:lpstr>
      <vt:lpstr>Digitalisering, globalisering og kommersialisering </vt:lpstr>
      <vt:lpstr>Situasjonen i dag</vt:lpstr>
      <vt:lpstr>Utfordringer</vt:lpstr>
      <vt:lpstr>Erfaringer</vt:lpstr>
    </vt:vector>
  </TitlesOfParts>
  <Company>Worldgroup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Didrik Rasmussen</dc:creator>
  <cp:lastModifiedBy>n11172</cp:lastModifiedBy>
  <cp:revision>63</cp:revision>
  <cp:lastPrinted>2011-11-11T08:30:33Z</cp:lastPrinted>
  <dcterms:created xsi:type="dcterms:W3CDTF">2011-12-09T13:25:43Z</dcterms:created>
  <dcterms:modified xsi:type="dcterms:W3CDTF">2012-01-16T11:46:19Z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1582095998</vt:i4>
  </property>
  <property fmtid="{D5CDD505-2E9C-101B-9397-08002B2CF9AE}" pid="3" name="_NewReviewCycle">
    <vt:lpwstr/>
  </property>
  <property fmtid="{D5CDD505-2E9C-101B-9397-08002B2CF9AE}" pid="4" name="_EmailSubject">
    <vt:lpwstr>Bjerkaas' presentasjon til tirsdagens konferanse</vt:lpwstr>
  </property>
  <property fmtid="{D5CDD505-2E9C-101B-9397-08002B2CF9AE}" pid="5" name="_AuthorEmail">
    <vt:lpwstr>hilde.klath@nrk.no</vt:lpwstr>
  </property>
  <property fmtid="{D5CDD505-2E9C-101B-9397-08002B2CF9AE}" pid="6" name="_AuthorEmailDisplayName">
    <vt:lpwstr>Hilde Klæth</vt:lpwstr>
  </property>
  <property fmtid="{D5CDD505-2E9C-101B-9397-08002B2CF9AE}" pid="7" name="_PreviousAdHocReviewCycleID">
    <vt:i4>1213860002</vt:i4>
  </property>
  <property fmtid="{D5CDD505-2E9C-101B-9397-08002B2CF9AE}" pid="8" name="ContentTypeId">
    <vt:lpwstr>0x010100D0D8BBFFC998194199029591024F9844</vt:lpwstr>
  </property>
</Properties>
</file>