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0" r:id="rId3"/>
    <p:sldId id="307" r:id="rId4"/>
    <p:sldId id="296" r:id="rId5"/>
    <p:sldId id="299" r:id="rId6"/>
    <p:sldId id="301" r:id="rId7"/>
    <p:sldId id="303" r:id="rId8"/>
    <p:sldId id="326" r:id="rId9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683" autoAdjust="0"/>
  </p:normalViewPr>
  <p:slideViewPr>
    <p:cSldViewPr>
      <p:cViewPr varScale="1">
        <p:scale>
          <a:sx n="80" d="100"/>
          <a:sy n="80" d="100"/>
        </p:scale>
        <p:origin x="-25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20A5A-626E-4C17-BC44-523361247C42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7FE58-40DB-4981-A578-0F6EA079A71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628909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1C494-A888-49F9-ACA9-1F2FCC1485DB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80939-8E8B-43BC-AEC6-4202607EF9D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08388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80939-8E8B-43BC-AEC6-4202607EF9D0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937574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ssholder for lysbil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Plassholder for nota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b-NO" sz="1800" dirty="0"/>
          </a:p>
        </p:txBody>
      </p:sp>
      <p:sp>
        <p:nvSpPr>
          <p:cNvPr id="24579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AC40B3-4265-4CC9-990D-72DBEDF33091}" type="slidenum">
              <a:rPr lang="en-US" smtClean="0">
                <a:ea typeface="MS PGothic" pitchFamily="34" charset="-128"/>
              </a:rPr>
              <a:pPr/>
              <a:t>2</a:t>
            </a:fld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  <a:ln/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nb-NO" dirty="0">
              <a:ea typeface="ＭＳ Ｐゴシック" charset="0"/>
            </a:endParaRPr>
          </a:p>
        </p:txBody>
      </p:sp>
      <p:sp>
        <p:nvSpPr>
          <p:cNvPr id="33795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A3BBAD-82BD-45C2-AD2D-C8ADC5E13131}" type="slidenum">
              <a:rPr lang="en-US" smtClean="0">
                <a:ea typeface="MS PGothic" pitchFamily="34" charset="-128"/>
              </a:rPr>
              <a:pPr/>
              <a:t>3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ln/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nb-NO" sz="1800" dirty="0" smtClean="0">
              <a:ea typeface="ＭＳ Ｐゴシック" charset="0"/>
            </a:endParaRPr>
          </a:p>
        </p:txBody>
      </p:sp>
      <p:sp>
        <p:nvSpPr>
          <p:cNvPr id="31747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3CD3C6-9474-4354-B800-12578108397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BAB0519-393A-4702-B560-73107D760536}" type="slidenum">
              <a:rPr lang="en-GB" sz="1200" smtClean="0">
                <a:latin typeface="Times New Roman" pitchFamily="18" charset="0"/>
              </a:rPr>
              <a:pPr/>
              <a:t>8</a:t>
            </a:fld>
            <a:endParaRPr lang="en-GB" sz="1200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10" name="Picture 9" descr="PP_grunnmal 254x195_alt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P_grunnmal 254x195_alt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Rectangle 9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450001" y="450793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 rot="5400000">
            <a:off x="-2618605" y="3879398"/>
            <a:ext cx="5597208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404645" y="523361"/>
            <a:ext cx="1152914" cy="22336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5400000">
            <a:off x="-450001" y="450793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 rot="5400000">
            <a:off x="-2618605" y="3879398"/>
            <a:ext cx="5597208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404645" y="523361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0447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9" name="Picture 8" descr="PP_FHI_mal_254x1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13576"/>
            <a:ext cx="9144000" cy="3444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Picture 13" descr="Logo negati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Picture 14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Picture 7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8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34659" y="2132856"/>
            <a:ext cx="7086600" cy="147002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Hva er de viktigste folkehelseutfordringene </a:t>
            </a:r>
            <a:br>
              <a:rPr lang="nb-NO" dirty="0" smtClean="0"/>
            </a:br>
            <a:r>
              <a:rPr lang="nb-NO" dirty="0" smtClean="0"/>
              <a:t>nå og fremover?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Litteraturhuset 17. september</a:t>
            </a:r>
          </a:p>
          <a:p>
            <a:r>
              <a:rPr lang="nb-NO" dirty="0" smtClean="0"/>
              <a:t>Camilla Stoltenberg</a:t>
            </a:r>
            <a:endParaRPr lang="nb-NO" dirty="0"/>
          </a:p>
          <a:p>
            <a:r>
              <a:rPr lang="nb-NO" sz="2400" dirty="0" smtClean="0"/>
              <a:t>Direktør, Folkehelseinstituttet</a:t>
            </a:r>
          </a:p>
        </p:txBody>
      </p:sp>
    </p:spTree>
    <p:extLst>
      <p:ext uri="{BB962C8B-B14F-4D97-AF65-F5344CB8AC3E}">
        <p14:creationId xmlns:p14="http://schemas.microsoft.com/office/powerpoint/2010/main" xmlns="" val="12649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ea typeface="Myriad Pro"/>
              </a:rPr>
              <a:t>Mål for folkehelsearbeidet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657350"/>
            <a:ext cx="3440112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ssholder for innhold 3"/>
          <p:cNvSpPr>
            <a:spLocks noGrp="1"/>
          </p:cNvSpPr>
          <p:nvPr>
            <p:ph idx="1"/>
          </p:nvPr>
        </p:nvSpPr>
        <p:spPr>
          <a:xfrm>
            <a:off x="3668713" y="1657351"/>
            <a:ext cx="5224462" cy="49403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nb-NO" sz="2800" dirty="0">
                <a:solidFill>
                  <a:schemeClr val="tx2"/>
                </a:solidFill>
                <a:ea typeface="+mn-ea"/>
              </a:rPr>
              <a:t>Norge skal være blant de tre landene i verden som har høyest levealder</a:t>
            </a:r>
          </a:p>
          <a:p>
            <a:pPr>
              <a:defRPr/>
            </a:pPr>
            <a:endParaRPr lang="nb-NO" sz="2800" dirty="0">
              <a:solidFill>
                <a:schemeClr val="tx2"/>
              </a:solidFill>
              <a:ea typeface="+mn-ea"/>
            </a:endParaRPr>
          </a:p>
          <a:p>
            <a:pPr>
              <a:defRPr/>
            </a:pPr>
            <a:r>
              <a:rPr lang="nb-NO" sz="2800" dirty="0">
                <a:solidFill>
                  <a:schemeClr val="tx2"/>
                </a:solidFill>
                <a:ea typeface="+mn-ea"/>
              </a:rPr>
              <a:t>Befolkningen skal oppleve flere leveår med god helse og </a:t>
            </a:r>
            <a:r>
              <a:rPr lang="nb-NO" sz="2800" dirty="0" smtClean="0">
                <a:solidFill>
                  <a:schemeClr val="tx2"/>
                </a:solidFill>
                <a:ea typeface="+mn-ea"/>
              </a:rPr>
              <a:t>trivsel</a:t>
            </a:r>
            <a:endParaRPr lang="nb-NO" sz="2800" dirty="0">
              <a:solidFill>
                <a:schemeClr val="tx2"/>
              </a:solidFill>
              <a:ea typeface="+mn-ea"/>
            </a:endParaRPr>
          </a:p>
          <a:p>
            <a:pPr>
              <a:defRPr/>
            </a:pPr>
            <a:endParaRPr lang="nb-NO" sz="2800" dirty="0">
              <a:solidFill>
                <a:schemeClr val="tx2"/>
              </a:solidFill>
              <a:ea typeface="+mn-ea"/>
            </a:endParaRPr>
          </a:p>
          <a:p>
            <a:pPr>
              <a:defRPr/>
            </a:pPr>
            <a:r>
              <a:rPr lang="nb-NO" sz="2800" dirty="0">
                <a:solidFill>
                  <a:schemeClr val="tx2"/>
                </a:solidFill>
                <a:ea typeface="+mn-ea"/>
              </a:rPr>
              <a:t>Vi skal skape et samfunn som fremmer helse i hele </a:t>
            </a:r>
            <a:r>
              <a:rPr lang="nb-NO" sz="2800" dirty="0" smtClean="0">
                <a:solidFill>
                  <a:schemeClr val="tx2"/>
                </a:solidFill>
                <a:ea typeface="+mn-ea"/>
              </a:rPr>
              <a:t>befolkningen og reduserer sosiale helseforskjeller</a:t>
            </a:r>
            <a:endParaRPr lang="nb-NO" sz="2800" dirty="0">
              <a:solidFill>
                <a:schemeClr val="tx2"/>
              </a:solidFill>
              <a:ea typeface="+mn-ea"/>
            </a:endParaRPr>
          </a:p>
          <a:p>
            <a:pPr>
              <a:defRPr/>
            </a:pPr>
            <a:endParaRPr lang="nb-NO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005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ea typeface="Myriad Pro"/>
              </a:rPr>
              <a:t>Tilbake på pallen…med alle andre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nb-NO" dirty="0" smtClean="0">
                <a:ea typeface="+mn-ea"/>
              </a:rPr>
              <a:t>Ferskeste tall fra </a:t>
            </a:r>
            <a:r>
              <a:rPr lang="nb-NO" i="1" dirty="0" smtClean="0">
                <a:ea typeface="+mn-ea"/>
              </a:rPr>
              <a:t>alle</a:t>
            </a:r>
            <a:r>
              <a:rPr lang="nb-NO" dirty="0" smtClean="0">
                <a:ea typeface="+mn-ea"/>
              </a:rPr>
              <a:t> land er fra 2009</a:t>
            </a:r>
          </a:p>
          <a:p>
            <a:pPr marL="0" indent="0">
              <a:buNone/>
              <a:defRPr/>
            </a:pPr>
            <a:r>
              <a:rPr lang="nb-NO" dirty="0" smtClean="0"/>
              <a:t>Da var Norge et stykke ned på listen og der er vi fremdeles</a:t>
            </a:r>
          </a:p>
          <a:p>
            <a:pPr marL="0" indent="0">
              <a:buNone/>
              <a:defRPr/>
            </a:pPr>
            <a:endParaRPr lang="nb-NO" dirty="0" smtClean="0">
              <a:ea typeface="+mn-ea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b-NO" dirty="0"/>
              <a:t> </a:t>
            </a:r>
            <a:r>
              <a:rPr lang="nb-NO" dirty="0" smtClean="0">
                <a:ea typeface="+mn-ea"/>
              </a:rPr>
              <a:t>kvinner på 12. plass</a:t>
            </a:r>
          </a:p>
          <a:p>
            <a:pPr marL="571500" lvl="1" indent="-171450">
              <a:buFont typeface="Arial" pitchFamily="34" charset="0"/>
              <a:buChar char="•"/>
              <a:defRPr/>
            </a:pPr>
            <a:r>
              <a:rPr lang="nb-NO" dirty="0" smtClean="0">
                <a:ea typeface="+mn-ea"/>
              </a:rPr>
              <a:t>3,4 år bak japanske kvinner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b-NO" dirty="0" smtClean="0"/>
              <a:t> menn på 9. plass</a:t>
            </a:r>
          </a:p>
          <a:p>
            <a:pPr marL="571500" lvl="1" indent="-171450">
              <a:buFont typeface="Arial" pitchFamily="34" charset="0"/>
              <a:buChar char="•"/>
              <a:defRPr/>
            </a:pPr>
            <a:r>
              <a:rPr lang="nb-NO" dirty="0" smtClean="0"/>
              <a:t>1,1 år bak australske menn </a:t>
            </a:r>
            <a:endParaRPr lang="nb-NO" dirty="0" smtClean="0">
              <a:ea typeface="+mn-ea"/>
            </a:endParaRPr>
          </a:p>
          <a:p>
            <a:pPr marL="0" indent="0">
              <a:buNone/>
              <a:defRPr/>
            </a:pPr>
            <a:endParaRPr lang="nb-NO" b="1" dirty="0" smtClean="0">
              <a:solidFill>
                <a:srgbClr val="AD2E3D"/>
              </a:solidFill>
              <a:ea typeface="+mn-ea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nb-NO" dirty="0">
              <a:ea typeface="+mn-ea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nb-NO" dirty="0">
              <a:ea typeface="+mn-ea"/>
            </a:endParaRPr>
          </a:p>
          <a:p>
            <a:pPr>
              <a:defRPr/>
            </a:pPr>
            <a:endParaRPr lang="nb-NO" dirty="0">
              <a:ea typeface="+mn-ea"/>
            </a:endParaRPr>
          </a:p>
          <a:p>
            <a:pPr>
              <a:defRPr/>
            </a:pPr>
            <a:endParaRPr lang="nb-NO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65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Tapte </a:t>
            </a:r>
            <a:r>
              <a:rPr lang="nb-NO" altLang="nb-NO" dirty="0" smtClean="0"/>
              <a:t>leveår</a:t>
            </a:r>
          </a:p>
        </p:txBody>
      </p:sp>
      <p:graphicFrame>
        <p:nvGraphicFramePr>
          <p:cNvPr id="9" name="Tabell 8"/>
          <p:cNvGraphicFramePr>
            <a:graphicFrameLocks noGrp="1"/>
          </p:cNvGraphicFramePr>
          <p:nvPr/>
        </p:nvGraphicFramePr>
        <p:xfrm>
          <a:off x="3362325" y="1665288"/>
          <a:ext cx="2736850" cy="465296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36850"/>
              </a:tblGrid>
              <a:tr h="451537">
                <a:tc>
                  <a:txBody>
                    <a:bodyPr/>
                    <a:lstStyle/>
                    <a:p>
                      <a:pPr algn="l"/>
                      <a:r>
                        <a:rPr lang="nb-NO" sz="2000" b="0" dirty="0" smtClean="0"/>
                        <a:t>1.  Hjertesykdom</a:t>
                      </a:r>
                      <a:endParaRPr lang="nb-NO" sz="2000" b="0" dirty="0"/>
                    </a:p>
                  </a:txBody>
                  <a:tcPr marL="91458" marR="91458" marT="45730" marB="45730"/>
                </a:tc>
              </a:tr>
              <a:tr h="451537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2.  Slag</a:t>
                      </a:r>
                      <a:endParaRPr lang="nb-NO" sz="2000" dirty="0"/>
                    </a:p>
                  </a:txBody>
                  <a:tcPr marL="91458" marR="91458" marT="45730" marB="45730"/>
                </a:tc>
              </a:tr>
              <a:tr h="451537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3.  Lungekreft</a:t>
                      </a:r>
                      <a:endParaRPr lang="nb-NO" sz="2000" dirty="0"/>
                    </a:p>
                  </a:txBody>
                  <a:tcPr marL="91458" marR="91458" marT="45730" marB="45730"/>
                </a:tc>
              </a:tr>
              <a:tr h="451537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4.  Tykktarmskreft</a:t>
                      </a:r>
                      <a:endParaRPr lang="nb-NO" sz="2000" dirty="0"/>
                    </a:p>
                  </a:txBody>
                  <a:tcPr marL="91458" marR="91458" marT="45730" marB="45730"/>
                </a:tc>
              </a:tr>
              <a:tr h="451537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5.  KOLS</a:t>
                      </a:r>
                      <a:endParaRPr lang="nb-NO" sz="2000" dirty="0"/>
                    </a:p>
                  </a:txBody>
                  <a:tcPr marL="91458" marR="91458" marT="45730" marB="45730"/>
                </a:tc>
              </a:tr>
              <a:tr h="451537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6.  Selvmord</a:t>
                      </a:r>
                      <a:endParaRPr lang="nb-NO" sz="2000" dirty="0"/>
                    </a:p>
                  </a:txBody>
                  <a:tcPr marL="91458" marR="91458" marT="45730" marB="45730"/>
                </a:tc>
              </a:tr>
              <a:tr h="451537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7.  Lungebetennelse</a:t>
                      </a:r>
                      <a:endParaRPr lang="nb-NO" sz="2000" dirty="0"/>
                    </a:p>
                  </a:txBody>
                  <a:tcPr marL="91458" marR="91458" marT="45730" marB="45730"/>
                </a:tc>
              </a:tr>
              <a:tr h="451537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8.  Alzheimer</a:t>
                      </a:r>
                      <a:endParaRPr lang="nb-NO" sz="2000" dirty="0"/>
                    </a:p>
                  </a:txBody>
                  <a:tcPr marL="91458" marR="91458" marT="45730" marB="45730"/>
                </a:tc>
              </a:tr>
              <a:tr h="451537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9.  Overdose</a:t>
                      </a:r>
                      <a:endParaRPr lang="nb-NO" sz="2000" dirty="0"/>
                    </a:p>
                  </a:txBody>
                  <a:tcPr marL="91458" marR="91458" marT="45730" marB="45730"/>
                </a:tc>
              </a:tr>
              <a:tr h="589128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10.</a:t>
                      </a:r>
                      <a:r>
                        <a:rPr lang="nb-NO" sz="2000" baseline="0" dirty="0" smtClean="0"/>
                        <a:t> Brystkreft</a:t>
                      </a:r>
                      <a:endParaRPr lang="nb-NO" sz="2000" dirty="0"/>
                    </a:p>
                  </a:txBody>
                  <a:tcPr marL="91458" marR="91458" marT="45730" marB="45730"/>
                </a:tc>
              </a:tr>
            </a:tbl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5364088" y="6525344"/>
            <a:ext cx="3753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Global Burden of Disease Study 2010 (GBD 2010)</a:t>
            </a:r>
            <a:endParaRPr lang="nb-N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3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År levd med helsetap</a:t>
            </a:r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0681991"/>
              </p:ext>
            </p:extLst>
          </p:nvPr>
        </p:nvGraphicFramePr>
        <p:xfrm>
          <a:off x="3292475" y="1573213"/>
          <a:ext cx="2736850" cy="476090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36850"/>
              </a:tblGrid>
              <a:tr h="43632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nb-NO" sz="2000" b="0" dirty="0" smtClean="0"/>
                        <a:t>1.  Korsryggsmerter </a:t>
                      </a:r>
                      <a:endParaRPr lang="nb-NO" sz="2000" b="0" dirty="0"/>
                    </a:p>
                  </a:txBody>
                  <a:tcPr marL="91458" marR="91458" marT="45709" marB="45709"/>
                </a:tc>
              </a:tr>
              <a:tr h="436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2.  Alvorlig depresjon</a:t>
                      </a:r>
                      <a:endParaRPr lang="nb-NO" sz="2000" dirty="0"/>
                    </a:p>
                  </a:txBody>
                  <a:tcPr marL="91458" marR="91458" marT="45709" marB="45709"/>
                </a:tc>
              </a:tr>
              <a:tr h="436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3.  Angstlidelser </a:t>
                      </a:r>
                      <a:endParaRPr lang="nb-NO" sz="2000" dirty="0"/>
                    </a:p>
                  </a:txBody>
                  <a:tcPr marL="91458" marR="91458" marT="45709" marB="45709"/>
                </a:tc>
              </a:tr>
              <a:tr h="436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4.  Nakkesmerter </a:t>
                      </a:r>
                      <a:endParaRPr lang="nb-NO" sz="2000" dirty="0"/>
                    </a:p>
                  </a:txBody>
                  <a:tcPr marL="91458" marR="91458" marT="45709" marB="45709"/>
                </a:tc>
              </a:tr>
              <a:tr h="436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5.  Fallulykker </a:t>
                      </a:r>
                      <a:endParaRPr lang="nb-NO" sz="2000" dirty="0"/>
                    </a:p>
                  </a:txBody>
                  <a:tcPr marL="91458" marR="91458" marT="45709" marB="45709"/>
                </a:tc>
              </a:tr>
              <a:tr h="436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6.  Diabetes </a:t>
                      </a:r>
                      <a:endParaRPr lang="nb-NO" sz="2000" dirty="0"/>
                    </a:p>
                  </a:txBody>
                  <a:tcPr marL="91458" marR="91458" marT="45709" marB="45709"/>
                </a:tc>
              </a:tr>
              <a:tr h="701028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7.  Andre muskel-  skjelett lidelser </a:t>
                      </a:r>
                      <a:endParaRPr lang="nb-NO" sz="2000" dirty="0"/>
                    </a:p>
                  </a:txBody>
                  <a:tcPr marL="91458" marR="91458" marT="45709" marB="45709"/>
                </a:tc>
              </a:tr>
              <a:tr h="436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8.  Alkoholbruk </a:t>
                      </a:r>
                      <a:endParaRPr lang="nb-NO" sz="2000" dirty="0"/>
                    </a:p>
                  </a:txBody>
                  <a:tcPr marL="91458" marR="91458" marT="45709" marB="45709"/>
                </a:tc>
              </a:tr>
              <a:tr h="436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9.  KOLS</a:t>
                      </a:r>
                      <a:endParaRPr lang="nb-NO" sz="2000" dirty="0"/>
                    </a:p>
                  </a:txBody>
                  <a:tcPr marL="91458" marR="91458" marT="45709" marB="45709"/>
                </a:tc>
              </a:tr>
              <a:tr h="569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10. Alzheimer</a:t>
                      </a:r>
                      <a:endParaRPr lang="nb-NO" sz="2000" dirty="0"/>
                    </a:p>
                  </a:txBody>
                  <a:tcPr marL="91458" marR="91458" marT="45709" marB="45709"/>
                </a:tc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5364088" y="6525344"/>
            <a:ext cx="3753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Global Burden of Disease Study 2010 (GBD 2010)</a:t>
            </a:r>
            <a:endParaRPr lang="nb-N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9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Risikofaktorer for død</a:t>
            </a:r>
          </a:p>
        </p:txBody>
      </p:sp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9201418"/>
              </p:ext>
            </p:extLst>
          </p:nvPr>
        </p:nvGraphicFramePr>
        <p:xfrm>
          <a:off x="3278188" y="1579563"/>
          <a:ext cx="2736850" cy="482441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36850"/>
              </a:tblGrid>
              <a:tr h="46817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nb-NO" sz="2000" b="0" dirty="0" smtClean="0"/>
                        <a:t>1.  Kosthold </a:t>
                      </a:r>
                      <a:endParaRPr lang="nb-NO" sz="2000" b="0" dirty="0"/>
                    </a:p>
                  </a:txBody>
                  <a:tcPr marL="91458" marR="91458" marT="45719" marB="45719"/>
                </a:tc>
              </a:tr>
              <a:tr h="468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2.  Røyking</a:t>
                      </a:r>
                      <a:endParaRPr lang="nb-NO" sz="2000" dirty="0"/>
                    </a:p>
                  </a:txBody>
                  <a:tcPr marL="91458" marR="91458" marT="45719" marB="45719"/>
                </a:tc>
              </a:tr>
              <a:tr h="468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3.  Høyt</a:t>
                      </a:r>
                      <a:r>
                        <a:rPr lang="nb-NO" sz="2000" baseline="0" dirty="0" smtClean="0"/>
                        <a:t> blodtrykk</a:t>
                      </a:r>
                      <a:endParaRPr lang="nb-NO" sz="2000" dirty="0"/>
                    </a:p>
                  </a:txBody>
                  <a:tcPr marL="91458" marR="91458" marT="45719" marB="45719"/>
                </a:tc>
              </a:tr>
              <a:tr h="468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4.  Høy</a:t>
                      </a:r>
                      <a:r>
                        <a:rPr lang="nb-NO" sz="2000" baseline="0" dirty="0" smtClean="0"/>
                        <a:t> BMI</a:t>
                      </a:r>
                      <a:r>
                        <a:rPr lang="nb-NO" sz="2000" dirty="0" smtClean="0"/>
                        <a:t> </a:t>
                      </a:r>
                      <a:endParaRPr lang="nb-NO" sz="2000" dirty="0"/>
                    </a:p>
                  </a:txBody>
                  <a:tcPr marL="91458" marR="91458" marT="45719" marB="45719"/>
                </a:tc>
              </a:tr>
              <a:tr h="468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5.  Inaktivitet </a:t>
                      </a:r>
                      <a:endParaRPr lang="nb-NO" sz="2000" dirty="0"/>
                    </a:p>
                  </a:txBody>
                  <a:tcPr marL="91458" marR="91458" marT="45719" marB="45719"/>
                </a:tc>
              </a:tr>
              <a:tr h="468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6.  Høyt</a:t>
                      </a:r>
                      <a:r>
                        <a:rPr lang="nb-NO" sz="2000" baseline="0" dirty="0" smtClean="0"/>
                        <a:t> blodsukker</a:t>
                      </a:r>
                      <a:endParaRPr lang="nb-NO" sz="2000" dirty="0"/>
                    </a:p>
                  </a:txBody>
                  <a:tcPr marL="91458" marR="91458" marT="45719" marB="45719"/>
                </a:tc>
              </a:tr>
              <a:tr h="468175">
                <a:tc>
                  <a:txBody>
                    <a:bodyPr/>
                    <a:lstStyle/>
                    <a:p>
                      <a:pPr algn="l"/>
                      <a:r>
                        <a:rPr lang="nb-NO" sz="2000" dirty="0" smtClean="0"/>
                        <a:t>7.  Høy kolesterolverdi </a:t>
                      </a:r>
                      <a:endParaRPr lang="nb-NO" sz="2000" dirty="0"/>
                    </a:p>
                  </a:txBody>
                  <a:tcPr marL="91458" marR="91458" marT="45719" marB="45719"/>
                </a:tc>
              </a:tr>
              <a:tr h="468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8.  Alkoholbruk </a:t>
                      </a:r>
                      <a:endParaRPr lang="nb-NO" sz="2000" dirty="0"/>
                    </a:p>
                  </a:txBody>
                  <a:tcPr marL="91458" marR="91458" marT="45719" marB="45719"/>
                </a:tc>
              </a:tr>
              <a:tr h="468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9. </a:t>
                      </a:r>
                      <a:r>
                        <a:rPr lang="nb-NO" sz="2000" baseline="0" dirty="0" smtClean="0"/>
                        <a:t> Yrkesrisiko</a:t>
                      </a:r>
                      <a:endParaRPr lang="nb-NO" sz="2000" dirty="0"/>
                    </a:p>
                  </a:txBody>
                  <a:tcPr marL="91458" marR="91458" marT="45719" marB="45719"/>
                </a:tc>
              </a:tr>
              <a:tr h="6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10. Stoffmisbruk</a:t>
                      </a:r>
                      <a:endParaRPr lang="nb-NO" sz="2000" dirty="0"/>
                    </a:p>
                  </a:txBody>
                  <a:tcPr marL="91458" marR="91458" marT="45719" marB="45719"/>
                </a:tc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5364088" y="6525344"/>
            <a:ext cx="3753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Global Burden of Disease Study 2010 (GBD 2010)</a:t>
            </a:r>
            <a:endParaRPr lang="nb-N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ea typeface="Myriad Pro"/>
              </a:rPr>
              <a:t>Bedre helse – større ulikhet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06" t="12325" b="13673"/>
          <a:stretch>
            <a:fillRect/>
          </a:stretch>
        </p:blipFill>
        <p:spPr bwMode="auto">
          <a:xfrm>
            <a:off x="1405731" y="2081757"/>
            <a:ext cx="6296025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581944" y="5739357"/>
            <a:ext cx="388778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Arial" charset="0"/>
              </a:rPr>
              <a:t>Steingrímsdóttir et al. (2012) Eur J Epidemiol 27:163-71</a:t>
            </a:r>
          </a:p>
        </p:txBody>
      </p:sp>
      <p:sp>
        <p:nvSpPr>
          <p:cNvPr id="18" name="TekstSylinder 4"/>
          <p:cNvSpPr txBox="1">
            <a:spLocks noChangeArrowheads="1"/>
          </p:cNvSpPr>
          <p:nvPr/>
        </p:nvSpPr>
        <p:spPr bwMode="auto">
          <a:xfrm>
            <a:off x="2639219" y="1635670"/>
            <a:ext cx="3983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00">
                <a:solidFill>
                  <a:srgbClr val="002060"/>
                </a:solidFill>
              </a:rPr>
              <a:t>Forventet gjenværende levetid ved 35 års alder </a:t>
            </a:r>
          </a:p>
        </p:txBody>
      </p:sp>
      <p:sp>
        <p:nvSpPr>
          <p:cNvPr id="19" name="Rektangel 5"/>
          <p:cNvSpPr>
            <a:spLocks noChangeArrowheads="1"/>
          </p:cNvSpPr>
          <p:nvPr/>
        </p:nvSpPr>
        <p:spPr bwMode="auto">
          <a:xfrm>
            <a:off x="1726406" y="1923007"/>
            <a:ext cx="2879725" cy="2159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nb-NO" sz="1400"/>
              <a:t>Menn</a:t>
            </a:r>
          </a:p>
        </p:txBody>
      </p:sp>
      <p:sp>
        <p:nvSpPr>
          <p:cNvPr id="20" name="Rektangel 9"/>
          <p:cNvSpPr>
            <a:spLocks noChangeArrowheads="1"/>
          </p:cNvSpPr>
          <p:nvPr/>
        </p:nvSpPr>
        <p:spPr bwMode="auto">
          <a:xfrm>
            <a:off x="4736306" y="1923007"/>
            <a:ext cx="2881313" cy="2159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nb-NO" sz="1400"/>
              <a:t>Kvinner</a:t>
            </a:r>
          </a:p>
        </p:txBody>
      </p:sp>
      <p:sp>
        <p:nvSpPr>
          <p:cNvPr id="21" name="TekstSylinder 7"/>
          <p:cNvSpPr txBox="1">
            <a:spLocks noChangeArrowheads="1"/>
          </p:cNvSpPr>
          <p:nvPr/>
        </p:nvSpPr>
        <p:spPr bwMode="auto">
          <a:xfrm>
            <a:off x="4245769" y="5050382"/>
            <a:ext cx="68421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00"/>
              <a:t>Årstall</a:t>
            </a:r>
          </a:p>
        </p:txBody>
      </p:sp>
      <p:sp>
        <p:nvSpPr>
          <p:cNvPr id="22" name="TekstSylinder 21"/>
          <p:cNvSpPr txBox="1"/>
          <p:nvPr/>
        </p:nvSpPr>
        <p:spPr>
          <a:xfrm>
            <a:off x="2158206" y="5359945"/>
            <a:ext cx="11001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b-N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charset="0"/>
                <a:ea typeface="ＭＳ Ｐゴシック" charset="0"/>
                <a:cs typeface="ＭＳ Ｐゴシック" charset="0"/>
              </a:rPr>
              <a:t>Grunnskole</a:t>
            </a:r>
          </a:p>
        </p:txBody>
      </p:sp>
      <p:sp>
        <p:nvSpPr>
          <p:cNvPr id="23" name="TekstSylinder 22"/>
          <p:cNvSpPr txBox="1"/>
          <p:nvPr/>
        </p:nvSpPr>
        <p:spPr>
          <a:xfrm>
            <a:off x="4174331" y="5359945"/>
            <a:ext cx="13684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b-N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charset="0"/>
                <a:ea typeface="ＭＳ Ｐゴシック" charset="0"/>
                <a:cs typeface="ＭＳ Ｐゴシック" charset="0"/>
              </a:rPr>
              <a:t>Videregående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6261894" y="5359945"/>
            <a:ext cx="16637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b-N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charset="0"/>
                <a:ea typeface="ＭＳ Ｐゴシック" charset="0"/>
                <a:cs typeface="ＭＳ Ｐゴシック" charset="0"/>
              </a:rPr>
              <a:t>Høyere utdanning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948" t="92511" r="20354"/>
          <a:stretch>
            <a:fillRect/>
          </a:stretch>
        </p:blipFill>
        <p:spPr bwMode="auto">
          <a:xfrm>
            <a:off x="5685631" y="5374232"/>
            <a:ext cx="7016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937" t="92511" r="54942"/>
          <a:stretch>
            <a:fillRect/>
          </a:stretch>
        </p:blipFill>
        <p:spPr bwMode="auto">
          <a:xfrm>
            <a:off x="3623469" y="5367882"/>
            <a:ext cx="6635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40" t="92511" r="85245"/>
          <a:stretch>
            <a:fillRect/>
          </a:stretch>
        </p:blipFill>
        <p:spPr bwMode="auto">
          <a:xfrm>
            <a:off x="1585119" y="5361532"/>
            <a:ext cx="6889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kstSylinder 10"/>
          <p:cNvSpPr txBox="1">
            <a:spLocks noChangeArrowheads="1"/>
          </p:cNvSpPr>
          <p:nvPr/>
        </p:nvSpPr>
        <p:spPr bwMode="auto">
          <a:xfrm rot="-5400000">
            <a:off x="1101725" y="3319213"/>
            <a:ext cx="3635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00"/>
              <a:t>År</a:t>
            </a:r>
          </a:p>
        </p:txBody>
      </p:sp>
    </p:spTree>
    <p:extLst>
      <p:ext uri="{BB962C8B-B14F-4D97-AF65-F5344CB8AC3E}">
        <p14:creationId xmlns:p14="http://schemas.microsoft.com/office/powerpoint/2010/main" xmlns="" val="156396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42988" y="3284538"/>
            <a:ext cx="6400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sz="7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dirty="0" smtClean="0"/>
              <a:t>Hva trenger vi kunnskap om?</a:t>
            </a:r>
            <a:endParaRPr lang="nb-NO" sz="4000" dirty="0"/>
          </a:p>
        </p:txBody>
      </p:sp>
      <p:sp>
        <p:nvSpPr>
          <p:cNvPr id="4" name="Ellipse 3"/>
          <p:cNvSpPr/>
          <p:nvPr/>
        </p:nvSpPr>
        <p:spPr>
          <a:xfrm>
            <a:off x="2724150" y="1619250"/>
            <a:ext cx="3790950" cy="3124200"/>
          </a:xfrm>
          <a:prstGeom prst="ellipse">
            <a:avLst/>
          </a:prstGeom>
          <a:solidFill>
            <a:srgbClr val="AD2E3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000" dirty="0" smtClean="0"/>
              <a:t>Infeksjons</a:t>
            </a:r>
          </a:p>
          <a:p>
            <a:pPr algn="ctr"/>
            <a:r>
              <a:rPr lang="nb-NO" sz="4000" dirty="0" smtClean="0"/>
              <a:t>sykdommer</a:t>
            </a:r>
            <a:endParaRPr lang="nb-NO" sz="4000" dirty="0"/>
          </a:p>
        </p:txBody>
      </p:sp>
      <p:sp>
        <p:nvSpPr>
          <p:cNvPr id="5" name="Ellipse 4"/>
          <p:cNvSpPr/>
          <p:nvPr/>
        </p:nvSpPr>
        <p:spPr>
          <a:xfrm>
            <a:off x="4619625" y="3703638"/>
            <a:ext cx="3533775" cy="2640011"/>
          </a:xfrm>
          <a:prstGeom prst="ellipse">
            <a:avLst/>
          </a:prstGeom>
          <a:gradFill>
            <a:gsLst>
              <a:gs pos="0">
                <a:srgbClr val="E7832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000" dirty="0" smtClean="0"/>
              <a:t>«Livsstils-sykdom»</a:t>
            </a:r>
            <a:endParaRPr lang="nb-NO" sz="4000" dirty="0"/>
          </a:p>
        </p:txBody>
      </p:sp>
      <p:sp>
        <p:nvSpPr>
          <p:cNvPr id="6" name="Ellipse 5"/>
          <p:cNvSpPr/>
          <p:nvPr/>
        </p:nvSpPr>
        <p:spPr>
          <a:xfrm>
            <a:off x="1700213" y="3703638"/>
            <a:ext cx="3595687" cy="26400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000" dirty="0" smtClean="0"/>
              <a:t>Ukjent årsak</a:t>
            </a:r>
          </a:p>
        </p:txBody>
      </p:sp>
    </p:spTree>
    <p:extLst>
      <p:ext uri="{BB962C8B-B14F-4D97-AF65-F5344CB8AC3E}">
        <p14:creationId xmlns:p14="http://schemas.microsoft.com/office/powerpoint/2010/main" xmlns="" val="336324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Norsk mal</Template>
  <TotalTime>1247</TotalTime>
  <Words>289</Words>
  <Application>Microsoft Office PowerPoint</Application>
  <PresentationFormat>Skjermfremvisning (4:3)</PresentationFormat>
  <Paragraphs>77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Tema1</vt:lpstr>
      <vt:lpstr>Hva er de viktigste folkehelseutfordringene  nå og fremover?</vt:lpstr>
      <vt:lpstr>Mål for folkehelsearbeidet</vt:lpstr>
      <vt:lpstr>Tilbake på pallen…med alle andre</vt:lpstr>
      <vt:lpstr>Tapte leveår</vt:lpstr>
      <vt:lpstr>År levd med helsetap</vt:lpstr>
      <vt:lpstr>Risikofaktorer for død</vt:lpstr>
      <vt:lpstr>Bedre helse – større ulikhet</vt:lpstr>
      <vt:lpstr>Hva trenger vi kunnskap om?</vt:lpstr>
    </vt:vector>
  </TitlesOfParts>
  <Company>FHI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Folkehelserapport 2014</dc:title>
  <dc:creator>Grøholt, Else-Karin</dc:creator>
  <cp:lastModifiedBy>Alexandra Reksten Tufteland</cp:lastModifiedBy>
  <cp:revision>145</cp:revision>
  <cp:lastPrinted>2014-09-18T11:49:52Z</cp:lastPrinted>
  <dcterms:created xsi:type="dcterms:W3CDTF">2014-01-13T15:32:30Z</dcterms:created>
  <dcterms:modified xsi:type="dcterms:W3CDTF">2014-09-19T13:42:11Z</dcterms:modified>
</cp:coreProperties>
</file>