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2" r:id="rId5"/>
    <p:sldId id="264" r:id="rId6"/>
    <p:sldId id="260" r:id="rId7"/>
    <p:sldId id="265" r:id="rId8"/>
    <p:sldId id="272" r:id="rId9"/>
    <p:sldId id="267" r:id="rId10"/>
    <p:sldId id="268" r:id="rId11"/>
    <p:sldId id="261" r:id="rId12"/>
    <p:sldId id="269" r:id="rId13"/>
    <p:sldId id="270" r:id="rId14"/>
    <p:sldId id="273" r:id="rId1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5" autoAdjust="0"/>
    <p:restoredTop sz="94660"/>
  </p:normalViewPr>
  <p:slideViewPr>
    <p:cSldViewPr>
      <p:cViewPr varScale="1">
        <p:scale>
          <a:sx n="126" d="100"/>
          <a:sy n="126" d="100"/>
        </p:scale>
        <p:origin x="-121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1B8D-6758-4588-9112-D5E4CCF07CB6}" type="datetimeFigureOut">
              <a:rPr lang="nb-NO" smtClean="0"/>
              <a:pPr/>
              <a:t>19.09.2014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5950-B134-4297-A9D7-17EA8DDB04F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13874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1B8D-6758-4588-9112-D5E4CCF07CB6}" type="datetimeFigureOut">
              <a:rPr lang="nb-NO" smtClean="0"/>
              <a:pPr/>
              <a:t>19.09.2014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5950-B134-4297-A9D7-17EA8DDB04F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19562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1B8D-6758-4588-9112-D5E4CCF07CB6}" type="datetimeFigureOut">
              <a:rPr lang="nb-NO" smtClean="0"/>
              <a:pPr/>
              <a:t>19.09.2014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5950-B134-4297-A9D7-17EA8DDB04F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97613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1B8D-6758-4588-9112-D5E4CCF07CB6}" type="datetimeFigureOut">
              <a:rPr lang="nb-NO" smtClean="0"/>
              <a:pPr/>
              <a:t>19.09.2014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5950-B134-4297-A9D7-17EA8DDB04F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5021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1B8D-6758-4588-9112-D5E4CCF07CB6}" type="datetimeFigureOut">
              <a:rPr lang="nb-NO" smtClean="0"/>
              <a:pPr/>
              <a:t>19.09.2014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5950-B134-4297-A9D7-17EA8DDB04F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35903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1B8D-6758-4588-9112-D5E4CCF07CB6}" type="datetimeFigureOut">
              <a:rPr lang="nb-NO" smtClean="0"/>
              <a:pPr/>
              <a:t>19.09.2014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5950-B134-4297-A9D7-17EA8DDB04F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236593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1B8D-6758-4588-9112-D5E4CCF07CB6}" type="datetimeFigureOut">
              <a:rPr lang="nb-NO" smtClean="0"/>
              <a:pPr/>
              <a:t>19.09.2014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5950-B134-4297-A9D7-17EA8DDB04F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6253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1B8D-6758-4588-9112-D5E4CCF07CB6}" type="datetimeFigureOut">
              <a:rPr lang="nb-NO" smtClean="0"/>
              <a:pPr/>
              <a:t>19.09.2014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5950-B134-4297-A9D7-17EA8DDB04F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44288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1B8D-6758-4588-9112-D5E4CCF07CB6}" type="datetimeFigureOut">
              <a:rPr lang="nb-NO" smtClean="0"/>
              <a:pPr/>
              <a:t>19.09.2014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5950-B134-4297-A9D7-17EA8DDB04F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50708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1B8D-6758-4588-9112-D5E4CCF07CB6}" type="datetimeFigureOut">
              <a:rPr lang="nb-NO" smtClean="0"/>
              <a:pPr/>
              <a:t>19.09.2014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5950-B134-4297-A9D7-17EA8DDB04F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26291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1B8D-6758-4588-9112-D5E4CCF07CB6}" type="datetimeFigureOut">
              <a:rPr lang="nb-NO" smtClean="0"/>
              <a:pPr/>
              <a:t>19.09.2014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5950-B134-4297-A9D7-17EA8DDB04F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37195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31B8D-6758-4588-9112-D5E4CCF07CB6}" type="datetimeFigureOut">
              <a:rPr lang="nb-NO" smtClean="0"/>
              <a:pPr/>
              <a:t>19.09.2014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15950-B134-4297-A9D7-17EA8DDB04F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56917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Harde tall og myk politikk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Om samfunnsøkonomi og helse</a:t>
            </a:r>
          </a:p>
          <a:p>
            <a:r>
              <a:rPr lang="nb-NO" dirty="0" smtClean="0"/>
              <a:t>Ole </a:t>
            </a:r>
            <a:r>
              <a:rPr lang="nb-NO" dirty="0" err="1" smtClean="0"/>
              <a:t>Røgeberg</a:t>
            </a:r>
            <a:endParaRPr lang="nb-NO" dirty="0" smtClean="0"/>
          </a:p>
          <a:p>
            <a:r>
              <a:rPr lang="nb-NO" dirty="0" err="1" smtClean="0"/>
              <a:t>Frischsenteret</a:t>
            </a:r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28075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Nullvisjoner blir lett tunnellvisjoner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Ignorerer eventuelle fordeler ved helseskadelig adferd</a:t>
            </a:r>
          </a:p>
          <a:p>
            <a:pPr lvl="1"/>
            <a:r>
              <a:rPr lang="nb-NO" dirty="0" smtClean="0"/>
              <a:t>F.eks.: Alkohol, sjokolade og fjernsyn</a:t>
            </a:r>
          </a:p>
          <a:p>
            <a:r>
              <a:rPr lang="nb-NO" dirty="0" smtClean="0"/>
              <a:t>Ignorerer tiltakenes «bivirkninger» på grupper vi skal hjelpe</a:t>
            </a:r>
          </a:p>
          <a:p>
            <a:pPr lvl="1"/>
            <a:r>
              <a:rPr lang="nb-NO" dirty="0" smtClean="0"/>
              <a:t>F.eks. avhengighet: Strengere tiltak, høyere priser og sosial marginalisering hjelper de som dermed slutter, men skader de som blir igjen (tobakk og heroin)</a:t>
            </a:r>
          </a:p>
          <a:p>
            <a:r>
              <a:rPr lang="nb-NO" dirty="0" smtClean="0"/>
              <a:t>Nullvisjonen gir «all vekt» til ett hensyn og overser andre</a:t>
            </a:r>
          </a:p>
          <a:p>
            <a:pPr lvl="1"/>
            <a:r>
              <a:rPr lang="nb-NO" dirty="0" smtClean="0"/>
              <a:t>F.eks. Narkotika: Overser at forbudet etablerer et illegalt marked som rekrutterer fra samme gruppe som forbudet var ment å beskytte</a:t>
            </a:r>
          </a:p>
          <a:p>
            <a:r>
              <a:rPr lang="nb-NO" dirty="0" smtClean="0"/>
              <a:t>Nullvisjonen overser kostnader: Hvor mye er ytterligere «fremgang» verdt?</a:t>
            </a:r>
          </a:p>
          <a:p>
            <a:pPr lvl="1"/>
            <a:r>
              <a:rPr lang="nb-NO" dirty="0" smtClean="0"/>
              <a:t> F.eks.: Hvor mye overbehandling grunnet screeningprogram er akseptabelt?</a:t>
            </a:r>
          </a:p>
          <a:p>
            <a:r>
              <a:rPr lang="nb-NO" dirty="0" smtClean="0"/>
              <a:t>Nullvisjonen overforenkler og skaper svart-hvitt moralisme</a:t>
            </a: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15481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3. Tenk eksperiment:</a:t>
            </a:r>
            <a:br>
              <a:rPr lang="nb-NO" dirty="0" smtClean="0"/>
            </a:br>
            <a:r>
              <a:rPr lang="nb-NO" dirty="0" smtClean="0"/>
              <a:t>Tiltak skal oppnå resultater </a:t>
            </a:r>
            <a:br>
              <a:rPr lang="nb-NO" dirty="0" smtClean="0"/>
            </a:br>
            <a:r>
              <a:rPr lang="nb-NO" dirty="0" smtClean="0"/>
              <a:t>- ikke uttrykke holdninger</a:t>
            </a:r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41498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Hvordan vet vi om et tiltak virker?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Et nytt tiltak er et eksperiment</a:t>
            </a:r>
          </a:p>
          <a:p>
            <a:pPr lvl="1"/>
            <a:r>
              <a:rPr lang="nb-NO" dirty="0" smtClean="0"/>
              <a:t>Vi tror det vil virke</a:t>
            </a:r>
          </a:p>
          <a:p>
            <a:pPr lvl="1"/>
            <a:r>
              <a:rPr lang="nb-NO" dirty="0" smtClean="0"/>
              <a:t>Vi prøver det ut</a:t>
            </a:r>
          </a:p>
          <a:p>
            <a:pPr lvl="1"/>
            <a:r>
              <a:rPr lang="nb-NO" dirty="0" smtClean="0"/>
              <a:t>Vi ønsker å vite om det virket – og hvor godt</a:t>
            </a:r>
          </a:p>
          <a:p>
            <a:r>
              <a:rPr lang="nb-NO" dirty="0" smtClean="0"/>
              <a:t>En troverdig effektevaluering krever at tiltaket har en tydelig og overbevisende «kontrollgruppe»</a:t>
            </a:r>
          </a:p>
          <a:p>
            <a:pPr lvl="1"/>
            <a:r>
              <a:rPr lang="nb-NO" dirty="0" smtClean="0"/>
              <a:t>Kan det igangsettes på ulike tidspunkt i ulike regioner?</a:t>
            </a:r>
          </a:p>
          <a:p>
            <a:pPr lvl="1"/>
            <a:r>
              <a:rPr lang="nb-NO" dirty="0" smtClean="0"/>
              <a:t>Kan det bli gjort tilgjengelig for enkelte grupper før andre?</a:t>
            </a:r>
          </a:p>
          <a:p>
            <a:pPr lvl="1"/>
            <a:r>
              <a:rPr lang="nb-NO" dirty="0" smtClean="0"/>
              <a:t>Vil tiltaket igangsettes når det er «rolig sjø» og i et «stille hjørne»?</a:t>
            </a:r>
          </a:p>
          <a:p>
            <a:pPr lvl="1"/>
            <a:r>
              <a:rPr lang="nb-NO" dirty="0" smtClean="0"/>
              <a:t>Kan vi bruke et lotteri eller på annen måte skape tilfeldig variasjon i hvem som blir påvirket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11331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Eksempel: Sverige og sykefravær</a:t>
            </a:r>
            <a:endParaRPr lang="nb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887972" y="2636912"/>
            <a:ext cx="49434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nb-NO" dirty="0" smtClean="0"/>
              <a:t>Forlenget egenmeldingsperiode fra 8 til 15</a:t>
            </a:r>
          </a:p>
          <a:p>
            <a:pPr lvl="1"/>
            <a:r>
              <a:rPr lang="nb-NO" dirty="0" smtClean="0"/>
              <a:t>To geografiske områder (Gøteborg og Jämtland)</a:t>
            </a:r>
          </a:p>
          <a:p>
            <a:pPr lvl="1"/>
            <a:r>
              <a:rPr lang="nb-NO" dirty="0" smtClean="0"/>
              <a:t>Forlenget periode kun hvis født på partallsdato</a:t>
            </a:r>
          </a:p>
          <a:p>
            <a:pPr lvl="1"/>
            <a:endParaRPr lang="nb-NO" dirty="0" smtClean="0"/>
          </a:p>
          <a:p>
            <a:pPr lvl="1"/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09329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Kilde: Hesselius et al 2005</a:t>
            </a:r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18367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Avslutning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Unngå symbolpolitikk og nullvisjoner</a:t>
            </a:r>
          </a:p>
          <a:p>
            <a:r>
              <a:rPr lang="nb-NO" dirty="0" smtClean="0"/>
              <a:t>Gjør det tydelig </a:t>
            </a:r>
          </a:p>
          <a:p>
            <a:pPr lvl="1"/>
            <a:r>
              <a:rPr lang="nb-NO" dirty="0" smtClean="0"/>
              <a:t>hva som er problemet og </a:t>
            </a:r>
            <a:r>
              <a:rPr lang="nb-NO" i="1" dirty="0" smtClean="0"/>
              <a:t>hvor stort og alvorlig det er</a:t>
            </a:r>
            <a:r>
              <a:rPr lang="nb-NO" dirty="0" smtClean="0"/>
              <a:t> </a:t>
            </a:r>
          </a:p>
          <a:p>
            <a:pPr lvl="1"/>
            <a:r>
              <a:rPr lang="nb-NO" dirty="0" smtClean="0"/>
              <a:t>Hvordan vi vet det er et problem og ikke en ”uønsket del av en ønsket pakke”</a:t>
            </a:r>
          </a:p>
          <a:p>
            <a:r>
              <a:rPr lang="nb-NO" dirty="0" smtClean="0"/>
              <a:t>Utform tiltak som </a:t>
            </a:r>
          </a:p>
          <a:p>
            <a:pPr lvl="1"/>
            <a:r>
              <a:rPr lang="nb-NO" dirty="0" smtClean="0"/>
              <a:t>hjelper og legger til rette for sunn livsstil</a:t>
            </a:r>
          </a:p>
          <a:p>
            <a:pPr lvl="1"/>
            <a:r>
              <a:rPr lang="nb-NO" dirty="0" smtClean="0"/>
              <a:t>Tvinger folk til å ta hensyn til andre gjennom avgifter</a:t>
            </a:r>
          </a:p>
          <a:p>
            <a:pPr lvl="1"/>
            <a:r>
              <a:rPr lang="nb-NO" dirty="0" smtClean="0"/>
              <a:t>Tilbyr hjelp og støtte til folk som er ”fanget” eller sliter</a:t>
            </a:r>
          </a:p>
          <a:p>
            <a:r>
              <a:rPr lang="nb-NO" dirty="0" smtClean="0"/>
              <a:t>Tenk gjennom evaluering </a:t>
            </a:r>
            <a:r>
              <a:rPr lang="nb-NO" i="1" dirty="0" smtClean="0"/>
              <a:t>før </a:t>
            </a:r>
            <a:r>
              <a:rPr lang="nb-NO" dirty="0" smtClean="0"/>
              <a:t>et tiltak igangsettes</a:t>
            </a:r>
          </a:p>
          <a:p>
            <a:pPr lvl="1"/>
            <a:r>
              <a:rPr lang="nb-NO" dirty="0" smtClean="0"/>
              <a:t>Hvilke viktige utfall vil påvirkes og må måles?</a:t>
            </a:r>
          </a:p>
          <a:p>
            <a:pPr lvl="1"/>
            <a:r>
              <a:rPr lang="nb-NO" dirty="0" smtClean="0"/>
              <a:t>Hvordan sikrer vi at vi har en troverdig kontrollgruppe/periode?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04190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930226"/>
          </a:xfrm>
        </p:spPr>
        <p:txBody>
          <a:bodyPr/>
          <a:lstStyle/>
          <a:p>
            <a:r>
              <a:rPr lang="nb-NO" dirty="0" smtClean="0"/>
              <a:t>1. Gå etter problemene </a:t>
            </a:r>
            <a:br>
              <a:rPr lang="nb-NO" dirty="0" smtClean="0"/>
            </a:br>
            <a:r>
              <a:rPr lang="nb-NO" dirty="0" smtClean="0"/>
              <a:t>– ikke etter symbolene</a:t>
            </a:r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2691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Eksempel: Tobakk bør reguleres hardt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Røykere skader andre</a:t>
            </a:r>
          </a:p>
          <a:p>
            <a:pPr lvl="1"/>
            <a:r>
              <a:rPr lang="nb-NO" dirty="0" smtClean="0"/>
              <a:t>Økonomisk over skatteseddelen</a:t>
            </a:r>
          </a:p>
          <a:p>
            <a:pPr lvl="1"/>
            <a:r>
              <a:rPr lang="nb-NO" dirty="0" smtClean="0"/>
              <a:t>Fysisk gjennom passiv røyking</a:t>
            </a:r>
          </a:p>
          <a:p>
            <a:pPr lvl="1"/>
            <a:r>
              <a:rPr lang="nb-NO" dirty="0" smtClean="0"/>
              <a:t>Men: «Netto» er dette klart mindre enn dagens avgift (max halvparten av avgiften)</a:t>
            </a:r>
          </a:p>
          <a:p>
            <a:r>
              <a:rPr lang="nb-NO" dirty="0" smtClean="0"/>
              <a:t>Røykere skader seg selv</a:t>
            </a:r>
          </a:p>
          <a:p>
            <a:pPr lvl="1"/>
            <a:r>
              <a:rPr lang="nb-NO" dirty="0" smtClean="0"/>
              <a:t>Svært helseskadelig på sikt (snitt 8 minutter tapt liv pr sigarett)</a:t>
            </a:r>
          </a:p>
          <a:p>
            <a:pPr lvl="1"/>
            <a:r>
              <a:rPr lang="nb-NO" dirty="0" smtClean="0"/>
              <a:t>Vanskelig å kontrollere egen røyking på sikt</a:t>
            </a:r>
          </a:p>
          <a:p>
            <a:pPr lvl="2"/>
            <a:r>
              <a:rPr lang="nb-NO" dirty="0" smtClean="0"/>
              <a:t>Unge tror de skal slutte snart, men fortsetter i praksis</a:t>
            </a:r>
          </a:p>
          <a:p>
            <a:pPr lvl="2"/>
            <a:r>
              <a:rPr lang="nb-NO" dirty="0" smtClean="0"/>
              <a:t>Rundt en tredjedel av de som har prøvd sigaretter blir avhengige av tobakk i løpet av livet</a:t>
            </a:r>
          </a:p>
          <a:p>
            <a:pPr lvl="2"/>
            <a:r>
              <a:rPr lang="nb-NO" dirty="0" smtClean="0"/>
              <a:t>«Mediantid» på sigarett-avhengighet over 20 år</a:t>
            </a:r>
          </a:p>
          <a:p>
            <a:pPr lvl="1"/>
            <a:r>
              <a:rPr lang="nb-NO" dirty="0" smtClean="0"/>
              <a:t>Rundt 90% av røykere sier de skulle ønske de ikke gjorde det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9936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Nikotin: Mer enn tobakk</a:t>
            </a:r>
            <a:br>
              <a:rPr lang="nb-NO" dirty="0" smtClean="0"/>
            </a:br>
            <a:r>
              <a:rPr lang="nb-NO" dirty="0" smtClean="0"/>
              <a:t>Tobakk: Mer enn sigaretter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6690239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580526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Kilde: Nutt, Phillips et al 2014, European Addiction Research</a:t>
            </a:r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0077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 alternative nikotinprodukt</a:t>
            </a:r>
            <a:endParaRPr lang="nb-N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3911712213"/>
              </p:ext>
            </p:extLst>
          </p:nvPr>
        </p:nvGraphicFramePr>
        <p:xfrm>
          <a:off x="450779" y="1268760"/>
          <a:ext cx="7865638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938"/>
                <a:gridCol w="2272600"/>
                <a:gridCol w="1549500"/>
                <a:gridCol w="2272600"/>
              </a:tblGrid>
              <a:tr h="1237586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Skade (av 100 - Maximum Relative Harm)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Avgift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Avgift</a:t>
                      </a:r>
                      <a:r>
                        <a:rPr lang="nb-NO" baseline="0" dirty="0" smtClean="0"/>
                        <a:t> per skade-enhet</a:t>
                      </a:r>
                      <a:endParaRPr lang="nb-NO" dirty="0"/>
                    </a:p>
                  </a:txBody>
                  <a:tcPr/>
                </a:tc>
              </a:tr>
              <a:tr h="999327">
                <a:tc>
                  <a:txBody>
                    <a:bodyPr/>
                    <a:lstStyle/>
                    <a:p>
                      <a:r>
                        <a:rPr lang="nb-NO" dirty="0" smtClean="0"/>
                        <a:t>Sigaretter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99.6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47.8</a:t>
                      </a:r>
                      <a:r>
                        <a:rPr lang="nb-NO" baseline="0" dirty="0" smtClean="0"/>
                        <a:t> NOK per 20-pk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~0,50 NOK</a:t>
                      </a:r>
                      <a:endParaRPr lang="nb-NO" dirty="0"/>
                    </a:p>
                  </a:txBody>
                  <a:tcPr/>
                </a:tc>
              </a:tr>
              <a:tr h="951989">
                <a:tc>
                  <a:txBody>
                    <a:bodyPr/>
                    <a:lstStyle/>
                    <a:p>
                      <a:r>
                        <a:rPr lang="nb-NO" dirty="0" smtClean="0"/>
                        <a:t>Snus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22 NOK per snusboks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4,4 NOK</a:t>
                      </a:r>
                      <a:endParaRPr lang="nb-NO" dirty="0"/>
                    </a:p>
                  </a:txBody>
                  <a:tcPr/>
                </a:tc>
              </a:tr>
              <a:tr h="699530">
                <a:tc>
                  <a:txBody>
                    <a:bodyPr/>
                    <a:lstStyle/>
                    <a:p>
                      <a:r>
                        <a:rPr lang="nb-NO" dirty="0" smtClean="0"/>
                        <a:t>Esigaretter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-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Ikke</a:t>
                      </a:r>
                      <a:r>
                        <a:rPr lang="nb-NO" baseline="0" dirty="0" smtClean="0"/>
                        <a:t> tillatt i salg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6012160" y="2440865"/>
            <a:ext cx="2304256" cy="26642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xtBox 7"/>
          <p:cNvSpPr txBox="1"/>
          <p:nvPr/>
        </p:nvSpPr>
        <p:spPr>
          <a:xfrm>
            <a:off x="467544" y="537321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Hvis en som ellers ville røyket sigaretter istedet velger e-sigaretter må  det 24 «ferske» brukere til for at folkehelsa skal gå i minus</a:t>
            </a:r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96372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656184"/>
          </a:xfrm>
        </p:spPr>
        <p:txBody>
          <a:bodyPr>
            <a:normAutofit/>
          </a:bodyPr>
          <a:lstStyle/>
          <a:p>
            <a:r>
              <a:rPr lang="nb-NO" dirty="0" smtClean="0"/>
              <a:t>2. Ikke alle skader er uønskede</a:t>
            </a:r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10460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1 mikromort: En milliontedels sannsynlighet for akutt død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Soldat en dag i Afghanistan (høy-risikoperiode): 40</a:t>
            </a:r>
          </a:p>
          <a:p>
            <a:r>
              <a:rPr lang="nb-NO" dirty="0" smtClean="0"/>
              <a:t>Fødsel (Sverige): 38</a:t>
            </a:r>
          </a:p>
          <a:p>
            <a:r>
              <a:rPr lang="nb-NO" dirty="0" smtClean="0"/>
              <a:t>Full narkose: 10</a:t>
            </a:r>
          </a:p>
          <a:p>
            <a:r>
              <a:rPr lang="nb-NO" dirty="0" smtClean="0"/>
              <a:t>Fallskjermhopp og hanggliding: 8 per hopp/tur</a:t>
            </a:r>
          </a:p>
          <a:p>
            <a:r>
              <a:rPr lang="nb-NO" dirty="0" smtClean="0"/>
              <a:t>Gjennomføre et maraton: 7</a:t>
            </a:r>
          </a:p>
          <a:p>
            <a:r>
              <a:rPr lang="nb-NO" dirty="0" smtClean="0"/>
              <a:t>Dykking: 5-9</a:t>
            </a:r>
          </a:p>
          <a:p>
            <a:r>
              <a:rPr lang="nb-NO" dirty="0" smtClean="0"/>
              <a:t>Kjøre en mil på motorsykkel: 1</a:t>
            </a:r>
          </a:p>
          <a:p>
            <a:r>
              <a:rPr lang="nb-NO" dirty="0" smtClean="0"/>
              <a:t>Ecstacy (MDMA) – per tablett: 0.5</a:t>
            </a: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48247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1 mikroliv: Kronisk risiko som i snitt reduserer livet med 30 minutter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Tar ett mikroliv:</a:t>
            </a:r>
          </a:p>
          <a:p>
            <a:pPr lvl="1"/>
            <a:r>
              <a:rPr lang="nb-NO" dirty="0" smtClean="0"/>
              <a:t>2 sigaretter</a:t>
            </a:r>
          </a:p>
          <a:p>
            <a:pPr lvl="1"/>
            <a:r>
              <a:rPr lang="nb-NO" dirty="0" smtClean="0"/>
              <a:t>2 timer med fjernsyn</a:t>
            </a:r>
          </a:p>
          <a:p>
            <a:pPr lvl="1"/>
            <a:r>
              <a:rPr lang="nb-NO" dirty="0" smtClean="0"/>
              <a:t>85 gram rødt kjøtt</a:t>
            </a:r>
          </a:p>
          <a:p>
            <a:pPr lvl="1"/>
            <a:r>
              <a:rPr lang="nb-NO" dirty="0" smtClean="0"/>
              <a:t>1 dag med 5 kg overvekt</a:t>
            </a:r>
          </a:p>
          <a:p>
            <a:pPr lvl="1"/>
            <a:r>
              <a:rPr lang="nb-NO" dirty="0" smtClean="0"/>
              <a:t>3 halvlitere med øl</a:t>
            </a:r>
          </a:p>
          <a:p>
            <a:r>
              <a:rPr lang="nb-NO" dirty="0" smtClean="0"/>
              <a:t>Gir mikroliv</a:t>
            </a:r>
          </a:p>
          <a:p>
            <a:pPr lvl="1"/>
            <a:r>
              <a:rPr lang="nb-NO" dirty="0" smtClean="0"/>
              <a:t>20 minutter moderat trening: 2</a:t>
            </a:r>
          </a:p>
          <a:p>
            <a:pPr lvl="1"/>
            <a:r>
              <a:rPr lang="nb-NO" dirty="0" smtClean="0"/>
              <a:t>2-3 kopper kaffe: 1</a:t>
            </a:r>
          </a:p>
          <a:p>
            <a:pPr lvl="1"/>
            <a:r>
              <a:rPr lang="nb-NO" dirty="0" smtClean="0"/>
              <a:t>5 om dagen (grønt/frukt): 4 </a:t>
            </a:r>
          </a:p>
          <a:p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02128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Kilde: Understandinguncertainty.org (University of Cambridge)</a:t>
            </a:r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62265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Hvorfor aksepterer vi risiko og skade?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Fordi det er verdt det</a:t>
            </a:r>
          </a:p>
          <a:p>
            <a:pPr lvl="1"/>
            <a:r>
              <a:rPr lang="nb-NO" dirty="0" smtClean="0"/>
              <a:t>Risiko og skade kan være uønskede deler av en ønsket totalpakke</a:t>
            </a:r>
          </a:p>
          <a:p>
            <a:r>
              <a:rPr lang="nb-NO" dirty="0" smtClean="0"/>
              <a:t>Fordi vi gjør «dumme ting»</a:t>
            </a:r>
          </a:p>
          <a:p>
            <a:pPr lvl="1"/>
            <a:r>
              <a:rPr lang="nb-NO" dirty="0" smtClean="0"/>
              <a:t>Vi tenker ikke over det (mange små beslutninger)</a:t>
            </a:r>
          </a:p>
          <a:p>
            <a:pPr lvl="1"/>
            <a:r>
              <a:rPr lang="nb-NO" dirty="0" smtClean="0"/>
              <a:t>Vi er ukjent med farene og risikoen (mangler info)</a:t>
            </a:r>
          </a:p>
          <a:p>
            <a:pPr lvl="1"/>
            <a:r>
              <a:rPr lang="nb-NO" dirty="0" smtClean="0"/>
              <a:t>Vi bortforklarer risikoen psykologisk («skjer ikke meg»)</a:t>
            </a:r>
          </a:p>
          <a:p>
            <a:pPr lvl="1"/>
            <a:r>
              <a:rPr lang="nb-NO" dirty="0" smtClean="0"/>
              <a:t>Vi bare «gjør som alle andre» («kan jo ikke være SÅ gæærnt»)</a:t>
            </a:r>
          </a:p>
          <a:p>
            <a:pPr lvl="1"/>
            <a:r>
              <a:rPr lang="nb-NO" dirty="0" smtClean="0"/>
              <a:t>Vi fristes av kortsiktige gleder med langsiktige kostnader («skal slutte i morgen»)</a:t>
            </a:r>
          </a:p>
          <a:p>
            <a:pPr lvl="1"/>
            <a:r>
              <a:rPr lang="nb-NO" dirty="0" smtClean="0"/>
              <a:t>Vi er fanget i avhengighet («skulle aldri begynt»)</a:t>
            </a: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50657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793</Words>
  <Application>Microsoft Office PowerPoint</Application>
  <PresentationFormat>Skjermfremvisning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5" baseType="lpstr">
      <vt:lpstr>Office Theme</vt:lpstr>
      <vt:lpstr>Harde tall og myk politikk</vt:lpstr>
      <vt:lpstr>1. Gå etter problemene  – ikke etter symbolene</vt:lpstr>
      <vt:lpstr>Eksempel: Tobakk bør reguleres hardt</vt:lpstr>
      <vt:lpstr>Nikotin: Mer enn tobakk Tobakk: Mer enn sigaretter</vt:lpstr>
      <vt:lpstr>Tre alternative nikotinprodukt</vt:lpstr>
      <vt:lpstr>2. Ikke alle skader er uønskede</vt:lpstr>
      <vt:lpstr>1 mikromort: En milliontedels sannsynlighet for akutt død</vt:lpstr>
      <vt:lpstr>1 mikroliv: Kronisk risiko som i snitt reduserer livet med 30 minutter</vt:lpstr>
      <vt:lpstr>Hvorfor aksepterer vi risiko og skade?</vt:lpstr>
      <vt:lpstr>Nullvisjoner blir lett tunnellvisjoner</vt:lpstr>
      <vt:lpstr>3. Tenk eksperiment: Tiltak skal oppnå resultater  - ikke uttrykke holdninger</vt:lpstr>
      <vt:lpstr>Hvordan vet vi om et tiltak virker?</vt:lpstr>
      <vt:lpstr>Eksempel: Sverige og sykefravær</vt:lpstr>
      <vt:lpstr>Avslutning</vt:lpstr>
    </vt:vector>
  </TitlesOfParts>
  <Company>Universitetet i Oslo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Harde tall og myk politikk</dc:title>
  <dc:creator>Ole Jørgen Røgeberg</dc:creator>
  <cp:lastModifiedBy>Alexandra Reksten Tufteland</cp:lastModifiedBy>
  <cp:revision>31</cp:revision>
  <dcterms:created xsi:type="dcterms:W3CDTF">2014-09-16T19:42:37Z</dcterms:created>
  <dcterms:modified xsi:type="dcterms:W3CDTF">2014-09-19T13:42:56Z</dcterms:modified>
</cp:coreProperties>
</file>