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0"/>
  </p:notesMasterIdLst>
  <p:sldIdLst>
    <p:sldId id="271" r:id="rId3"/>
    <p:sldId id="265" r:id="rId4"/>
    <p:sldId id="272" r:id="rId5"/>
    <p:sldId id="267" r:id="rId6"/>
    <p:sldId id="274" r:id="rId7"/>
    <p:sldId id="270" r:id="rId8"/>
    <p:sldId id="261" r:id="rId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76" d="100"/>
          <a:sy n="76" d="100"/>
        </p:scale>
        <p:origin x="-1194" y="-15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55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1905E-FC5C-490E-9379-520F4D37755F}" type="datetimeFigureOut">
              <a:rPr lang="nb-NO" smtClean="0"/>
              <a:pPr/>
              <a:t>19.09.2014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046E7-6B35-4CCC-B14E-B786B76A295A}" type="slidenum">
              <a:rPr lang="nb-NO" smtClean="0"/>
              <a:pPr/>
              <a:t>‹#›</a:t>
            </a:fld>
            <a:endParaRPr lang="nb-NO"/>
          </a:p>
        </p:txBody>
      </p:sp>
    </p:spTree>
    <p:extLst>
      <p:ext uri="{BB962C8B-B14F-4D97-AF65-F5344CB8AC3E}">
        <p14:creationId xmlns:p14="http://schemas.microsoft.com/office/powerpoint/2010/main" xmlns="" val="216574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Velkommen til </a:t>
            </a:r>
            <a:r>
              <a:rPr lang="nb-NO" dirty="0" err="1" smtClean="0"/>
              <a:t>innspillskonferanse</a:t>
            </a:r>
            <a:r>
              <a:rPr lang="nb-NO" baseline="0" dirty="0" smtClean="0"/>
              <a:t> som Regjeringen og KS arrangerer i fellesskap i forbindelse med ny stortingsmelding om folkehelse. </a:t>
            </a:r>
            <a:endParaRPr lang="nb-NO" dirty="0"/>
          </a:p>
        </p:txBody>
      </p:sp>
      <p:sp>
        <p:nvSpPr>
          <p:cNvPr id="4" name="Plassholder for lysbildenummer 3"/>
          <p:cNvSpPr>
            <a:spLocks noGrp="1"/>
          </p:cNvSpPr>
          <p:nvPr>
            <p:ph type="sldNum" sz="quarter" idx="10"/>
          </p:nvPr>
        </p:nvSpPr>
        <p:spPr/>
        <p:txBody>
          <a:bodyPr/>
          <a:lstStyle/>
          <a:p>
            <a:fld id="{8E8046E7-6B35-4CCC-B14E-B786B76A295A}" type="slidenum">
              <a:rPr lang="nb-NO" smtClean="0"/>
              <a:pPr/>
              <a:t>1</a:t>
            </a:fld>
            <a:endParaRPr lang="nb-NO"/>
          </a:p>
        </p:txBody>
      </p:sp>
    </p:spTree>
    <p:extLst>
      <p:ext uri="{BB962C8B-B14F-4D97-AF65-F5344CB8AC3E}">
        <p14:creationId xmlns:p14="http://schemas.microsoft.com/office/powerpoint/2010/main" xmlns="" val="352863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NIBR har på oppdrag</a:t>
            </a:r>
            <a:r>
              <a:rPr lang="nb-NO" baseline="0" dirty="0" smtClean="0"/>
              <a:t> fra KS  laget en </a:t>
            </a:r>
            <a:r>
              <a:rPr lang="nb-NO" dirty="0" smtClean="0"/>
              <a:t>rapport  og sett på forholdet</a:t>
            </a:r>
            <a:r>
              <a:rPr lang="nb-NO" baseline="0" dirty="0" smtClean="0"/>
              <a:t> mellom kunnskap/ effekt og kost/nytte når det gjelder folkehelse og forebygging. K</a:t>
            </a:r>
            <a:r>
              <a:rPr lang="nb-NO" dirty="0" smtClean="0">
                <a:effectLst/>
              </a:rPr>
              <a:t>ommuner og fylkeskommuner har utviklet mange tiltak som skal styrke og bedre folkehelsen. Mye er av god kvalitet og har stor nytteverdi, men det store omfanget av tiltak kan likevel ha utilsiktede sideeffekter.</a:t>
            </a:r>
          </a:p>
          <a:p>
            <a:pPr marL="171450" indent="-171450">
              <a:buFont typeface="Arial" panose="020B0604020202020204" pitchFamily="34" charset="0"/>
              <a:buChar char="•"/>
            </a:pPr>
            <a:r>
              <a:rPr lang="nb-NO" dirty="0" smtClean="0"/>
              <a:t>Det klareste ropet fra kommunene er at prosjektfinansiering </a:t>
            </a:r>
            <a:r>
              <a:rPr lang="nb-NO" dirty="0" smtClean="0">
                <a:effectLst/>
              </a:rPr>
              <a:t>kan gjøre det vanskelig for kommunen å foreta reelle prioriteringer, og kan gi liten kontinuitet i arbeidet. Den vil også kunne skape ulikheter mellom kommuner fordi ikke alle har mulighet til å bruke ressurser på å søke midler. </a:t>
            </a:r>
          </a:p>
          <a:p>
            <a:pPr marL="171450" indent="-171450">
              <a:buFont typeface="Arial" panose="020B0604020202020204" pitchFamily="34" charset="0"/>
              <a:buChar char="•"/>
            </a:pPr>
            <a:r>
              <a:rPr lang="nb-NO" dirty="0" smtClean="0">
                <a:effectLst/>
              </a:rPr>
              <a:t>Det er også en utfordring å løfte prosjektene inn i </a:t>
            </a:r>
            <a:r>
              <a:rPr lang="nb-NO" i="1" dirty="0" smtClean="0">
                <a:effectLst/>
              </a:rPr>
              <a:t>ordinær</a:t>
            </a:r>
            <a:r>
              <a:rPr lang="nb-NO" dirty="0" smtClean="0">
                <a:effectLst/>
              </a:rPr>
              <a:t> kommunal drift. En del kommuner kan føle det som på bildet her – en sprengt safe…  ( </a:t>
            </a:r>
            <a:r>
              <a:rPr lang="nb-NO" dirty="0" err="1" smtClean="0">
                <a:effectLst/>
              </a:rPr>
              <a:t>grorud</a:t>
            </a:r>
            <a:r>
              <a:rPr lang="nb-NO" dirty="0" smtClean="0">
                <a:effectLst/>
              </a:rPr>
              <a:t> 1956 – Oslobilder) </a:t>
            </a:r>
          </a:p>
          <a:p>
            <a:pPr marL="171450" indent="-171450">
              <a:buFont typeface="Arial" panose="020B0604020202020204" pitchFamily="34" charset="0"/>
              <a:buChar char="•"/>
            </a:pPr>
            <a:r>
              <a:rPr lang="nb-NO" dirty="0" smtClean="0"/>
              <a:t>Vi ønsker varige effekter av tiltak – og det er derfor  det på dette feltet trengs mindre </a:t>
            </a:r>
            <a:r>
              <a:rPr lang="nb-NO" dirty="0" err="1" smtClean="0"/>
              <a:t>prosjektfinansering</a:t>
            </a:r>
            <a:r>
              <a:rPr lang="nb-NO" dirty="0" smtClean="0"/>
              <a:t> og mer av midlene fordelt til kommunene i ordinær ramme.</a:t>
            </a:r>
            <a:endParaRPr lang="nb-NO" dirty="0"/>
          </a:p>
        </p:txBody>
      </p:sp>
      <p:sp>
        <p:nvSpPr>
          <p:cNvPr id="4" name="Plassholder for lysbildenummer 3"/>
          <p:cNvSpPr>
            <a:spLocks noGrp="1"/>
          </p:cNvSpPr>
          <p:nvPr>
            <p:ph type="sldNum" sz="quarter" idx="10"/>
          </p:nvPr>
        </p:nvSpPr>
        <p:spPr/>
        <p:txBody>
          <a:bodyPr/>
          <a:lstStyle/>
          <a:p>
            <a:fld id="{8E8046E7-6B35-4CCC-B14E-B786B76A295A}" type="slidenum">
              <a:rPr lang="nb-NO" smtClean="0"/>
              <a:pPr/>
              <a:t>2</a:t>
            </a:fld>
            <a:endParaRPr lang="nb-NO"/>
          </a:p>
        </p:txBody>
      </p:sp>
    </p:spTree>
    <p:extLst>
      <p:ext uri="{BB962C8B-B14F-4D97-AF65-F5344CB8AC3E}">
        <p14:creationId xmlns:p14="http://schemas.microsoft.com/office/powerpoint/2010/main" xmlns="" val="121849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Barnehager og skoler har det fortrinn at det når alle – det er derfor  viktig arena</a:t>
            </a:r>
            <a:r>
              <a:rPr lang="nb-NO" baseline="0" dirty="0" smtClean="0"/>
              <a:t> for å bygge gode folkehelse, og gi barn et godt grunnlag.</a:t>
            </a:r>
          </a:p>
          <a:p>
            <a:endParaRPr lang="nb-NO" baseline="0" dirty="0" smtClean="0"/>
          </a:p>
          <a:p>
            <a:r>
              <a:rPr lang="nb-NO" baseline="0" dirty="0" smtClean="0"/>
              <a:t>Ansvar for arealplanlegging</a:t>
            </a:r>
          </a:p>
          <a:p>
            <a:endParaRPr lang="nb-NO" baseline="0" dirty="0" smtClean="0"/>
          </a:p>
          <a:p>
            <a:r>
              <a:rPr lang="nb-NO" sz="1200" kern="1200" baseline="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xmlns="" val="421842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u="none" strike="noStrike" kern="1200" baseline="0" dirty="0" smtClean="0">
                <a:solidFill>
                  <a:schemeClr val="tx1"/>
                </a:solidFill>
                <a:latin typeface="+mn-lt"/>
                <a:ea typeface="+mn-ea"/>
                <a:cs typeface="+mn-cs"/>
              </a:rPr>
              <a:t>I tillegg til de gode universelle arenaene som skoler, barnehager og den rene tjenesteutviklingene i kommunene, så gjøres det et enormt arbeid for å skape andre sosiale møteplasser, fritidsaktiviteter som er for alle. Og etter å ha sett rapporten fra NIBR så er det lett å fastslå at kommunene ikke handler</a:t>
            </a:r>
            <a:r>
              <a:rPr lang="nb-NO" sz="1200" b="0" i="0" u="none" strike="noStrike" kern="1200" dirty="0" smtClean="0">
                <a:solidFill>
                  <a:schemeClr val="tx1"/>
                </a:solidFill>
                <a:latin typeface="+mn-lt"/>
                <a:ea typeface="+mn-ea"/>
                <a:cs typeface="+mn-cs"/>
              </a:rPr>
              <a:t> med tanke på </a:t>
            </a:r>
            <a:r>
              <a:rPr lang="nb-NO" sz="1200" b="0" i="0" u="none" strike="noStrike" kern="1200" dirty="0" err="1" smtClean="0">
                <a:solidFill>
                  <a:schemeClr val="tx1"/>
                </a:solidFill>
                <a:latin typeface="+mn-lt"/>
                <a:ea typeface="+mn-ea"/>
                <a:cs typeface="+mn-cs"/>
              </a:rPr>
              <a:t>pengesekken</a:t>
            </a:r>
            <a:r>
              <a:rPr lang="nb-NO" sz="1200" b="0" i="0" u="none" strike="noStrike" kern="1200" dirty="0" smtClean="0">
                <a:solidFill>
                  <a:schemeClr val="tx1"/>
                </a:solidFill>
                <a:latin typeface="+mn-lt"/>
                <a:ea typeface="+mn-ea"/>
                <a:cs typeface="+mn-cs"/>
              </a:rPr>
              <a:t> først – men med hjertet. </a:t>
            </a:r>
            <a:endParaRPr lang="nb-NO"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Manglende sosial støtte øker faren for både fysiske og psykiske lidelser. Det viser omfattende forskning. Derfor er det å tilrettelegge for flere sosiale møteplasser en viktig arena</a:t>
            </a:r>
            <a:r>
              <a:rPr lang="nb-NO" sz="1200" kern="1200" baseline="0" dirty="0" smtClean="0">
                <a:solidFill>
                  <a:schemeClr val="tx1"/>
                </a:solidFill>
                <a:effectLst/>
                <a:latin typeface="+mn-lt"/>
                <a:ea typeface="+mn-ea"/>
                <a:cs typeface="+mn-cs"/>
              </a:rPr>
              <a:t> for kommunene.</a:t>
            </a:r>
            <a:endParaRPr lang="nb-NO" sz="1200" b="0" i="0" u="none" strike="noStrike" kern="1200" baseline="0" dirty="0" smtClean="0">
              <a:solidFill>
                <a:schemeClr val="tx1"/>
              </a:solidFill>
              <a:latin typeface="+mn-lt"/>
              <a:ea typeface="+mn-ea"/>
              <a:cs typeface="+mn-cs"/>
            </a:endParaRP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Hva er sosial støtte? </a:t>
            </a:r>
          </a:p>
          <a:p>
            <a:r>
              <a:rPr lang="nb-NO" sz="1200" b="0" i="0" u="none" strike="noStrike" kern="1200" baseline="0" dirty="0" smtClean="0">
                <a:solidFill>
                  <a:schemeClr val="tx1"/>
                </a:solidFill>
                <a:latin typeface="+mn-lt"/>
                <a:ea typeface="+mn-ea"/>
                <a:cs typeface="+mn-cs"/>
              </a:rPr>
              <a:t>Summen av den hjelpen og støtten vi får gjennom relasjonene våre: </a:t>
            </a:r>
          </a:p>
          <a:p>
            <a:r>
              <a:rPr lang="nb-NO" sz="1200" b="0" i="0" u="none" strike="noStrike" kern="1200" baseline="0" dirty="0" smtClean="0">
                <a:solidFill>
                  <a:schemeClr val="tx1"/>
                </a:solidFill>
                <a:latin typeface="+mn-lt"/>
                <a:ea typeface="+mn-ea"/>
                <a:cs typeface="+mn-cs"/>
              </a:rPr>
              <a:t>•Følelsesmessig støtte </a:t>
            </a:r>
          </a:p>
          <a:p>
            <a:r>
              <a:rPr lang="nb-NO" sz="1200" b="0" i="0" u="none" strike="noStrike" kern="1200" baseline="0" dirty="0" smtClean="0">
                <a:solidFill>
                  <a:schemeClr val="tx1"/>
                </a:solidFill>
                <a:latin typeface="+mn-lt"/>
                <a:ea typeface="+mn-ea"/>
                <a:cs typeface="+mn-cs"/>
              </a:rPr>
              <a:t>•Praktisk/’instrumentell’ </a:t>
            </a:r>
          </a:p>
          <a:p>
            <a:r>
              <a:rPr lang="nb-NO" sz="1200" b="0" i="0" u="none" strike="noStrike" kern="1200" baseline="0" dirty="0" smtClean="0">
                <a:solidFill>
                  <a:schemeClr val="tx1"/>
                </a:solidFill>
                <a:latin typeface="+mn-lt"/>
                <a:ea typeface="+mn-ea"/>
                <a:cs typeface="+mn-cs"/>
              </a:rPr>
              <a:t>•Informasjon og råd </a:t>
            </a:r>
          </a:p>
          <a:p>
            <a:r>
              <a:rPr lang="nb-NO" sz="1200" b="0" i="0" u="none" strike="noStrike" kern="1200" baseline="0" dirty="0" smtClean="0">
                <a:solidFill>
                  <a:schemeClr val="tx1"/>
                </a:solidFill>
                <a:latin typeface="+mn-lt"/>
                <a:ea typeface="+mn-ea"/>
                <a:cs typeface="+mn-cs"/>
              </a:rPr>
              <a:t>•Vurderings-støtte </a:t>
            </a:r>
          </a:p>
          <a:p>
            <a:endParaRPr lang="nb-NO" dirty="0"/>
          </a:p>
        </p:txBody>
      </p:sp>
      <p:sp>
        <p:nvSpPr>
          <p:cNvPr id="4" name="Plassholder for lysbildenummer 3"/>
          <p:cNvSpPr>
            <a:spLocks noGrp="1"/>
          </p:cNvSpPr>
          <p:nvPr>
            <p:ph type="sldNum" sz="quarter" idx="10"/>
          </p:nvPr>
        </p:nvSpPr>
        <p:spPr/>
        <p:txBody>
          <a:bodyPr/>
          <a:lstStyle/>
          <a:p>
            <a:fld id="{8E8046E7-6B35-4CCC-B14E-B786B76A295A}" type="slidenum">
              <a:rPr lang="nb-NO" smtClean="0"/>
              <a:pPr/>
              <a:t>4</a:t>
            </a:fld>
            <a:endParaRPr lang="nb-NO"/>
          </a:p>
        </p:txBody>
      </p:sp>
    </p:spTree>
    <p:extLst>
      <p:ext uri="{BB962C8B-B14F-4D97-AF65-F5344CB8AC3E}">
        <p14:creationId xmlns:p14="http://schemas.microsoft.com/office/powerpoint/2010/main" xmlns="" val="293213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Knutepunkt </a:t>
            </a:r>
            <a:r>
              <a:rPr lang="nb-NO" dirty="0" err="1" smtClean="0"/>
              <a:t>sørlandet</a:t>
            </a:r>
            <a:r>
              <a:rPr lang="nb-NO" dirty="0" smtClean="0"/>
              <a:t> som et eksempel på en god arbeidsform mellom</a:t>
            </a:r>
            <a:r>
              <a:rPr lang="nb-NO" baseline="0" dirty="0" smtClean="0"/>
              <a:t> ulike aktører. Prosjektet er forankret mellom deltakende kommuner politisk og administrativt, noe som regnes som en suksessfaktor. </a:t>
            </a:r>
            <a:endParaRPr lang="nb-NO" dirty="0"/>
          </a:p>
        </p:txBody>
      </p:sp>
      <p:sp>
        <p:nvSpPr>
          <p:cNvPr id="4" name="Plassholder for lysbildenummer 3"/>
          <p:cNvSpPr>
            <a:spLocks noGrp="1"/>
          </p:cNvSpPr>
          <p:nvPr>
            <p:ph type="sldNum" sz="quarter" idx="10"/>
          </p:nvPr>
        </p:nvSpPr>
        <p:spPr/>
        <p:txBody>
          <a:bodyPr/>
          <a:lstStyle/>
          <a:p>
            <a:fld id="{8E8046E7-6B35-4CCC-B14E-B786B76A295A}" type="slidenum">
              <a:rPr lang="nb-NO" smtClean="0"/>
              <a:pPr/>
              <a:t>5</a:t>
            </a:fld>
            <a:endParaRPr lang="nb-NO"/>
          </a:p>
        </p:txBody>
      </p:sp>
    </p:spTree>
    <p:extLst>
      <p:ext uri="{BB962C8B-B14F-4D97-AF65-F5344CB8AC3E}">
        <p14:creationId xmlns:p14="http://schemas.microsoft.com/office/powerpoint/2010/main" xmlns="" val="382730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AF3BE6-EF65-4F5A-9AF5-94FE50097B0C}" type="slidenum">
              <a:rPr lang="da-DK" altLang="nb-NO">
                <a:solidFill>
                  <a:prstClr val="black"/>
                </a:solidFill>
              </a:rPr>
              <a:pPr eaLnBrk="1" hangingPunct="1"/>
              <a:t>6</a:t>
            </a:fld>
            <a:endParaRPr lang="da-DK" altLang="nb-NO">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da-DK" altLang="nb-NO" dirty="0" smtClean="0"/>
              <a:t>KS har nettopp med tanke på at det trengs</a:t>
            </a:r>
            <a:r>
              <a:rPr lang="da-DK" altLang="nb-NO" baseline="0" dirty="0" smtClean="0"/>
              <a:t> mere erfaring for hva slags tiltak som faktisk virker, blitt med i et nordisk partnerskap om forskning  om sosial ulikhet i Norden. Hvor også </a:t>
            </a:r>
            <a:r>
              <a:rPr lang="da-DK" altLang="nb-NO" dirty="0" smtClean="0"/>
              <a:t>Københavns Universitet og Region Syddanmark medvirker.</a:t>
            </a:r>
          </a:p>
          <a:p>
            <a:pPr eaLnBrk="1" hangingPunct="1"/>
            <a:endParaRPr lang="da-DK" altLang="nb-NO"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Læringsnettverket omhandler sosial ulikhet med særlig vekt på aksen skole/ </a:t>
            </a:r>
            <a:r>
              <a:rPr lang="nb-NO" sz="1200" kern="1200" dirty="0" err="1" smtClean="0">
                <a:solidFill>
                  <a:schemeClr val="tx1"/>
                </a:solidFill>
                <a:effectLst/>
                <a:latin typeface="+mn-lt"/>
                <a:ea typeface="+mn-ea"/>
                <a:cs typeface="+mn-cs"/>
              </a:rPr>
              <a:t>dropout</a:t>
            </a:r>
            <a:r>
              <a:rPr lang="nb-NO" sz="1200" kern="1200" dirty="0" smtClean="0">
                <a:solidFill>
                  <a:schemeClr val="tx1"/>
                </a:solidFill>
                <a:effectLst/>
                <a:latin typeface="+mn-lt"/>
                <a:ea typeface="+mn-ea"/>
                <a:cs typeface="+mn-cs"/>
              </a:rPr>
              <a:t> – mestringsproblematikk - lettere psykiske vansker og hvilke tiltak som kan være verdifulle. Det vil være viktig å se på muligheter for å styrke sammenhengende tiltak på tvers av sektorer og mellom kommune og fylkeskommune. 22. september møtes 100 deltakere fra kommunesektoren for å diskutere muligheter og utfordringer rundt dette temaet.</a:t>
            </a:r>
          </a:p>
          <a:p>
            <a:endParaRPr lang="nb-NO"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Kommunene kan skape bedre hverdag for barn og unge – kommunene kan gjøre mer for å forebygge psykiske lidelser - vil staten?</a:t>
            </a:r>
            <a:r>
              <a:rPr lang="nb-NO" sz="1200" b="1" kern="1200" baseline="0" dirty="0" smtClean="0">
                <a:solidFill>
                  <a:schemeClr val="tx1"/>
                </a:solidFill>
                <a:effectLst/>
                <a:latin typeface="+mn-lt"/>
                <a:ea typeface="+mn-ea"/>
                <a:cs typeface="+mn-cs"/>
              </a:rPr>
              <a:t> Vi har derfor forventninger om at Stortinget vil være med </a:t>
            </a:r>
            <a:r>
              <a:rPr lang="nb-NO" sz="1200" kern="1200" dirty="0" smtClean="0">
                <a:solidFill>
                  <a:schemeClr val="tx1"/>
                </a:solidFill>
                <a:effectLst/>
                <a:latin typeface="+mn-lt"/>
                <a:ea typeface="+mn-ea"/>
                <a:cs typeface="+mn-cs"/>
              </a:rPr>
              <a:t>i utviklingen av et program for å styrke folkehelsearbeidet ved å opprette en flerårig tilskuddsordning til folkehelsetiltak i kommunene.</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xmlns="" val="307062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xmlns="" val="147953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73634D28-3219-E941-92E0-F52DC949C6E6}" type="datetime1">
              <a:rPr lang="nb-NO">
                <a:solidFill>
                  <a:prstClr val="black"/>
                </a:solidFill>
              </a:rPr>
              <a:pPr defTabSz="457200"/>
              <a:t>19.09.2014</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169802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29D1D2B5-0901-D345-8691-F4D34AE88383}" type="datetime1">
              <a:rPr lang="nb-NO">
                <a:solidFill>
                  <a:prstClr val="black"/>
                </a:solidFill>
              </a:rPr>
              <a:pPr defTabSz="457200"/>
              <a:t>19.09.2014</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315997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a-DK" altLang="nb-NO">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ltLang="nb-NO">
              <a:solidFill>
                <a:srgbClr val="000000"/>
              </a:solidFill>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D09DD07-50DD-41C9-90E0-9E426BD2A417}" type="slidenum">
              <a:rPr lang="da-DK" altLang="nb-NO">
                <a:solidFill>
                  <a:srgbClr val="000000"/>
                </a:solidFill>
              </a:rPr>
              <a:pPr>
                <a:defRPr/>
              </a:pPr>
              <a:t>‹#›</a:t>
            </a:fld>
            <a:endParaRPr lang="da-DK" altLang="nb-NO">
              <a:solidFill>
                <a:srgbClr val="000000"/>
              </a:solidFill>
            </a:endParaRPr>
          </a:p>
        </p:txBody>
      </p:sp>
    </p:spTree>
    <p:extLst>
      <p:ext uri="{BB962C8B-B14F-4D97-AF65-F5344CB8AC3E}">
        <p14:creationId xmlns:p14="http://schemas.microsoft.com/office/powerpoint/2010/main" xmlns="" val="218586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
        <p:nvSpPr>
          <p:cNvPr id="4" name="Plassholder for dato 3"/>
          <p:cNvSpPr>
            <a:spLocks noGrp="1"/>
          </p:cNvSpPr>
          <p:nvPr>
            <p:ph type="dt" sz="half" idx="10"/>
          </p:nvPr>
        </p:nvSpPr>
        <p:spPr/>
        <p:txBody>
          <a:bodyPr/>
          <a:lstStyle>
            <a:lvl1pPr>
              <a:defRPr>
                <a:latin typeface="Calibri"/>
                <a:cs typeface="Calibri"/>
              </a:defRPr>
            </a:lvl1pPr>
          </a:lstStyle>
          <a:p>
            <a:endParaRPr lang="nb-NO" dirty="0" smtClean="0">
              <a:solidFill>
                <a:prstClr val="black">
                  <a:tint val="75000"/>
                </a:prstClr>
              </a:solidFill>
            </a:endParaRPr>
          </a:p>
          <a:p>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atin typeface="Calibri"/>
                <a:cs typeface="Calibri"/>
              </a:defRPr>
            </a:lvl1pPr>
          </a:lstStyle>
          <a:p>
            <a:endParaRPr lang="nb-NO" dirty="0">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atin typeface="Calibri"/>
                <a:cs typeface="Calibri"/>
              </a:defRPr>
            </a:lvl1pPr>
          </a:lstStyle>
          <a:p>
            <a:endParaRPr lang="nb-NO" dirty="0">
              <a:solidFill>
                <a:prstClr val="black">
                  <a:tint val="75000"/>
                </a:prstClr>
              </a:solidFill>
            </a:endParaRPr>
          </a:p>
        </p:txBody>
      </p:sp>
    </p:spTree>
    <p:extLst>
      <p:ext uri="{BB962C8B-B14F-4D97-AF65-F5344CB8AC3E}">
        <p14:creationId xmlns:p14="http://schemas.microsoft.com/office/powerpoint/2010/main" xmlns="" val="213007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B2526EE-D0D7-2B4D-9334-FB0EBF043DCC}" type="datetime1">
              <a:rPr lang="nb-NO" smtClean="0">
                <a:solidFill>
                  <a:prstClr val="black">
                    <a:tint val="75000"/>
                  </a:prstClr>
                </a:solidFill>
              </a:rPr>
              <a:pPr/>
              <a:t>19.09.2014</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96191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1E7DC70-45B6-5248-9714-AE001EF67D57}" type="datetime1">
              <a:rPr lang="nb-NO" smtClean="0">
                <a:solidFill>
                  <a:prstClr val="black">
                    <a:tint val="75000"/>
                  </a:prstClr>
                </a:solidFill>
              </a:rPr>
              <a:pPr/>
              <a:t>19.09.2014</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212785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3A8DDF2-AF9E-9043-8B2A-587A6854AB37}" type="datetime1">
              <a:rPr lang="nb-NO" smtClean="0">
                <a:solidFill>
                  <a:prstClr val="black">
                    <a:tint val="75000"/>
                  </a:prstClr>
                </a:solidFill>
              </a:rPr>
              <a:pPr/>
              <a:t>19.09.2014</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150417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2EE177D-F380-4A4D-842E-5C2101813C7A}" type="datetime1">
              <a:rPr lang="nb-NO" smtClean="0">
                <a:solidFill>
                  <a:prstClr val="black">
                    <a:tint val="75000"/>
                  </a:prstClr>
                </a:solidFill>
              </a:rPr>
              <a:pPr/>
              <a:t>19.09.2014</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367299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00756E3-28AA-5E40-BBBF-2FBFC7E67311}" type="datetime1">
              <a:rPr lang="nb-NO" smtClean="0">
                <a:solidFill>
                  <a:prstClr val="black">
                    <a:tint val="75000"/>
                  </a:prstClr>
                </a:solidFill>
              </a:rPr>
              <a:pPr/>
              <a:t>19.09.2014</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88044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3240655-7A1B-1140-9658-641020A7094A}" type="datetime1">
              <a:rPr lang="nb-NO" smtClean="0">
                <a:solidFill>
                  <a:prstClr val="black">
                    <a:tint val="75000"/>
                  </a:prstClr>
                </a:solidFill>
              </a:rPr>
              <a:pPr/>
              <a:t>19.09.2014</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211064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128363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606533A-C20D-5743-8623-71C0F8E8C41B}" type="datetime1">
              <a:rPr lang="nb-NO" smtClean="0">
                <a:solidFill>
                  <a:prstClr val="black">
                    <a:tint val="75000"/>
                  </a:prstClr>
                </a:solidFill>
              </a:rPr>
              <a:pPr/>
              <a:t>19.09.2014</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224192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4D571D-C947-1B4F-AB1F-BDDE39ED8F77}" type="datetime1">
              <a:rPr lang="nb-NO" smtClean="0">
                <a:solidFill>
                  <a:prstClr val="black">
                    <a:tint val="75000"/>
                  </a:prstClr>
                </a:solidFill>
              </a:rPr>
              <a:pPr/>
              <a:t>19.09.2014</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2612961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3634D28-3219-E941-92E0-F52DC949C6E6}" type="datetime1">
              <a:rPr lang="nb-NO" smtClean="0">
                <a:solidFill>
                  <a:prstClr val="black">
                    <a:tint val="75000"/>
                  </a:prstClr>
                </a:solidFill>
              </a:rPr>
              <a:pPr/>
              <a:t>19.09.2014</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117724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9D1D2B5-0901-D345-8691-F4D34AE88383}" type="datetime1">
              <a:rPr lang="nb-NO" smtClean="0">
                <a:solidFill>
                  <a:prstClr val="black">
                    <a:tint val="75000"/>
                  </a:prstClr>
                </a:solidFill>
              </a:rPr>
              <a:pPr/>
              <a:t>19.09.2014</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981F108-7F5D-1F44-A0F2-2A575805301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xmlns="" val="295640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B1E7DC70-45B6-5248-9714-AE001EF67D57}" type="datetime1">
              <a:rPr lang="nb-NO">
                <a:solidFill>
                  <a:prstClr val="black"/>
                </a:solidFill>
              </a:rPr>
              <a:pPr defTabSz="457200"/>
              <a:t>19.09.2014</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31077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83A8DDF2-AF9E-9043-8B2A-587A6854AB37}" type="datetime1">
              <a:rPr lang="nb-NO">
                <a:solidFill>
                  <a:prstClr val="black"/>
                </a:solidFill>
              </a:rPr>
              <a:pPr defTabSz="457200"/>
              <a:t>19.09.2014</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24985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pPr defTabSz="457200"/>
            <a:fld id="{92EE177D-F380-4A4D-842E-5C2101813C7A}" type="datetime1">
              <a:rPr lang="nb-NO">
                <a:solidFill>
                  <a:prstClr val="black"/>
                </a:solidFill>
              </a:rPr>
              <a:pPr defTabSz="457200"/>
              <a:t>19.09.2014</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54639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pPr defTabSz="457200"/>
            <a:fld id="{400756E3-28AA-5E40-BBBF-2FBFC7E67311}" type="datetime1">
              <a:rPr lang="nb-NO">
                <a:solidFill>
                  <a:prstClr val="black"/>
                </a:solidFill>
              </a:rPr>
              <a:pPr defTabSz="457200"/>
              <a:t>19.09.2014</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205439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pPr defTabSz="457200"/>
            <a:fld id="{A3240655-7A1B-1140-9658-641020A7094A}" type="datetime1">
              <a:rPr lang="nb-NO">
                <a:solidFill>
                  <a:prstClr val="black"/>
                </a:solidFill>
              </a:rPr>
              <a:pPr defTabSz="457200"/>
              <a:t>19.09.2014</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36474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4606533A-C20D-5743-8623-71C0F8E8C41B}" type="datetime1">
              <a:rPr lang="nb-NO">
                <a:solidFill>
                  <a:prstClr val="black"/>
                </a:solidFill>
              </a:rPr>
              <a:pPr defTabSz="457200"/>
              <a:t>19.09.2014</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108132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084D571D-C947-1B4F-AB1F-BDDE39ED8F77}" type="datetime1">
              <a:rPr lang="nb-NO">
                <a:solidFill>
                  <a:prstClr val="black"/>
                </a:solidFill>
              </a:rPr>
              <a:pPr defTabSz="457200"/>
              <a:t>19.09.2014</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xmlns="" val="80022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cstate="prin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xmlns="" val="18956006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8" r:id="rId12"/>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495648"/>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pPr defTabSz="457200"/>
            <a:endParaRPr lang="nb-NO" dirty="0">
              <a:solidFill>
                <a:prstClr val="black">
                  <a:tint val="75000"/>
                </a:prstClr>
              </a:solidFill>
            </a:endParaRPr>
          </a:p>
        </p:txBody>
      </p:sp>
      <p:sp>
        <p:nvSpPr>
          <p:cNvPr id="5" name="Plassholder for bunntekst 4"/>
          <p:cNvSpPr>
            <a:spLocks noGrp="1"/>
          </p:cNvSpPr>
          <p:nvPr>
            <p:ph type="ftr" sz="quarter" idx="3"/>
          </p:nvPr>
        </p:nvSpPr>
        <p:spPr>
          <a:xfrm>
            <a:off x="3124200" y="649564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pPr defTabSz="457200"/>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6553200" y="6495648"/>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pPr defTabSz="457200"/>
            <a:endParaRPr lang="nb-NO" dirty="0">
              <a:solidFill>
                <a:prstClr val="black">
                  <a:tint val="75000"/>
                </a:prstClr>
              </a:solidFill>
            </a:endParaRPr>
          </a:p>
        </p:txBody>
      </p:sp>
    </p:spTree>
    <p:extLst>
      <p:ext uri="{BB962C8B-B14F-4D97-AF65-F5344CB8AC3E}">
        <p14:creationId xmlns:p14="http://schemas.microsoft.com/office/powerpoint/2010/main" xmlns="" val="2608697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Innspillskonferanse</a:t>
            </a:r>
            <a:r>
              <a:rPr lang="nb-NO" dirty="0" smtClean="0"/>
              <a:t> folkehelsemeldingen</a:t>
            </a:r>
            <a:endParaRPr lang="nb-NO" dirty="0"/>
          </a:p>
        </p:txBody>
      </p:sp>
      <p:sp>
        <p:nvSpPr>
          <p:cNvPr id="3" name="Undertittel 2"/>
          <p:cNvSpPr>
            <a:spLocks noGrp="1"/>
          </p:cNvSpPr>
          <p:nvPr>
            <p:ph type="subTitle" idx="1"/>
          </p:nvPr>
        </p:nvSpPr>
        <p:spPr/>
        <p:txBody>
          <a:bodyPr/>
          <a:lstStyle/>
          <a:p>
            <a:r>
              <a:rPr lang="nb-NO" dirty="0" smtClean="0"/>
              <a:t>Helge Eide, områdedirektør</a:t>
            </a:r>
            <a:endParaRPr lang="nb-NO" dirty="0"/>
          </a:p>
        </p:txBody>
      </p:sp>
    </p:spTree>
    <p:extLst>
      <p:ext uri="{BB962C8B-B14F-4D97-AF65-F5344CB8AC3E}">
        <p14:creationId xmlns:p14="http://schemas.microsoft.com/office/powerpoint/2010/main" xmlns="" val="286548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188640"/>
            <a:ext cx="3600400" cy="1008112"/>
          </a:xfrm>
        </p:spPr>
        <p:txBody>
          <a:bodyPr/>
          <a:lstStyle/>
          <a:p>
            <a:r>
              <a:rPr lang="nb-NO" dirty="0" smtClean="0"/>
              <a:t>Kommunal motivasjon</a:t>
            </a:r>
            <a:endParaRPr lang="nb-NO" dirty="0"/>
          </a:p>
        </p:txBody>
      </p:sp>
      <p:sp>
        <p:nvSpPr>
          <p:cNvPr id="3" name="Plassholder for innhold 2"/>
          <p:cNvSpPr>
            <a:spLocks noGrp="1"/>
          </p:cNvSpPr>
          <p:nvPr>
            <p:ph idx="1"/>
          </p:nvPr>
        </p:nvSpPr>
        <p:spPr>
          <a:xfrm>
            <a:off x="539552" y="2924944"/>
            <a:ext cx="8375848" cy="3672408"/>
          </a:xfrm>
        </p:spPr>
        <p:txBody>
          <a:bodyPr/>
          <a:lstStyle/>
          <a:p>
            <a:r>
              <a:rPr lang="nb-NO" dirty="0" smtClean="0"/>
              <a:t>Økonomisk effekt:</a:t>
            </a:r>
          </a:p>
          <a:p>
            <a:pPr lvl="1"/>
            <a:r>
              <a:rPr lang="nb-NO" dirty="0" smtClean="0"/>
              <a:t>Eksisterer lite kunnskap om økonomisk effekt av folkehelsetiltak, effekt eventuelt langt fram i tid </a:t>
            </a:r>
          </a:p>
          <a:p>
            <a:r>
              <a:rPr lang="nb-NO" dirty="0" smtClean="0"/>
              <a:t>Kunnskapsbaserte tiltak:</a:t>
            </a:r>
          </a:p>
          <a:p>
            <a:pPr lvl="1"/>
            <a:r>
              <a:rPr lang="nb-NO" dirty="0" smtClean="0"/>
              <a:t>Kommuner kjenner utfordringsbildet sitt</a:t>
            </a:r>
          </a:p>
          <a:p>
            <a:pPr lvl="1"/>
            <a:r>
              <a:rPr lang="nb-NO" dirty="0" smtClean="0"/>
              <a:t>Eksisterer lite kunnskap om hvilke tiltak som har effekt – oppfattes som utfordring i folkehelsearbeid</a:t>
            </a:r>
          </a:p>
          <a:p>
            <a:r>
              <a:rPr lang="nb-NO" dirty="0" smtClean="0"/>
              <a:t>Kommunal styring: </a:t>
            </a:r>
          </a:p>
          <a:p>
            <a:pPr lvl="1"/>
            <a:r>
              <a:rPr lang="nb-NO" dirty="0" smtClean="0"/>
              <a:t>Stor grad av prosjektfinansiering fra stat og fylkeskommune (tematiske utlysninger) gir lite kommunal styring</a:t>
            </a:r>
          </a:p>
        </p:txBody>
      </p:sp>
      <p:pic>
        <p:nvPicPr>
          <p:cNvPr id="1026" name="Picture 2" descr="C:\Users\3304aga\AppData\Local\Microsoft\Windows\Temporary Internet Files\Content.Outlook\R171QMY8\3024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0"/>
            <a:ext cx="5292080" cy="314096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Tabell 6"/>
          <p:cNvGraphicFramePr>
            <a:graphicFrameLocks noGrp="1"/>
          </p:cNvGraphicFramePr>
          <p:nvPr/>
        </p:nvGraphicFramePr>
        <p:xfrm>
          <a:off x="457200" y="3593624"/>
          <a:ext cx="8229600" cy="548640"/>
        </p:xfrm>
        <a:graphic>
          <a:graphicData uri="http://schemas.openxmlformats.org/drawingml/2006/table">
            <a:tbl>
              <a:tblPr/>
              <a:tblGrid>
                <a:gridCol w="8229600"/>
              </a:tblGrid>
              <a:tr h="0">
                <a:tc>
                  <a:txBody>
                    <a:bodyPr/>
                    <a:lstStyle/>
                    <a:p>
                      <a:pPr algn="ctr"/>
                      <a:r>
                        <a:rPr lang="nb-NO" dirty="0"/>
                        <a:t/>
                      </a:r>
                      <a:br>
                        <a:rPr lang="nb-NO" dirty="0"/>
                      </a:br>
                      <a:endParaRPr lang="nb-NO" dirty="0"/>
                    </a:p>
                  </a:txBody>
                  <a:tcPr marL="0" marR="0" marT="0" marB="0" anchor="ctr">
                    <a:lnL>
                      <a:noFill/>
                    </a:lnL>
                    <a:lnR>
                      <a:noFill/>
                    </a:lnR>
                    <a:lnT>
                      <a:noFill/>
                    </a:lnT>
                    <a:lnB>
                      <a:noFill/>
                    </a:lnB>
                  </a:tcPr>
                </a:tc>
              </a:tr>
            </a:tbl>
          </a:graphicData>
        </a:graphic>
      </p:graphicFrame>
      <p:pic>
        <p:nvPicPr>
          <p:cNvPr id="1027" name="Picture 3" descr="Pengeseld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908720"/>
            <a:ext cx="2962672"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293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0722" y="1351223"/>
            <a:ext cx="3008313" cy="1460216"/>
          </a:xfrm>
        </p:spPr>
        <p:txBody>
          <a:bodyPr/>
          <a:lstStyle/>
          <a:p>
            <a:r>
              <a:rPr lang="nb-NO" dirty="0" smtClean="0"/>
              <a:t>Kommunenes fortrinn: nær dagliglivet gjennom universelle arenaer</a:t>
            </a:r>
            <a:endParaRPr lang="nb-NO" dirty="0"/>
          </a:p>
        </p:txBody>
      </p:sp>
      <p:sp>
        <p:nvSpPr>
          <p:cNvPr id="4" name="Plassholder for tekst 3"/>
          <p:cNvSpPr>
            <a:spLocks noGrp="1"/>
          </p:cNvSpPr>
          <p:nvPr>
            <p:ph type="body" sz="half" idx="2"/>
          </p:nvPr>
        </p:nvSpPr>
        <p:spPr>
          <a:xfrm>
            <a:off x="457200" y="2524836"/>
            <a:ext cx="3008313" cy="3601327"/>
          </a:xfrm>
        </p:spPr>
        <p:txBody>
          <a:bodyPr/>
          <a:lstStyle/>
          <a:p>
            <a:endParaRPr lang="nb-NO" sz="2000" dirty="0" smtClean="0"/>
          </a:p>
          <a:p>
            <a:endParaRPr lang="nb-NO" sz="2400" dirty="0" smtClean="0"/>
          </a:p>
          <a:p>
            <a:endParaRPr lang="nb-NO" sz="2400" dirty="0"/>
          </a:p>
          <a:p>
            <a:pPr marL="342900" indent="-342900">
              <a:buFont typeface="Arial" panose="020B0604020202020204" pitchFamily="34" charset="0"/>
              <a:buChar char="•"/>
            </a:pPr>
            <a:r>
              <a:rPr lang="nb-NO" sz="2400" dirty="0" smtClean="0"/>
              <a:t>Gode barnehager</a:t>
            </a:r>
          </a:p>
          <a:p>
            <a:pPr marL="285750" indent="-285750">
              <a:buFont typeface="Arial" panose="020B0604020202020204" pitchFamily="34" charset="0"/>
              <a:buChar char="•"/>
            </a:pPr>
            <a:r>
              <a:rPr lang="nb-NO" sz="2400" dirty="0" smtClean="0"/>
              <a:t>Gode skoler</a:t>
            </a:r>
          </a:p>
          <a:p>
            <a:pPr marL="285750" indent="-285750">
              <a:buFont typeface="Arial" panose="020B0604020202020204" pitchFamily="34" charset="0"/>
              <a:buChar char="•"/>
            </a:pPr>
            <a:r>
              <a:rPr lang="nb-NO" sz="2400" dirty="0" smtClean="0"/>
              <a:t>Gode lokalsamfunn</a:t>
            </a:r>
            <a:endParaRPr lang="nb-NO" sz="2400" dirty="0"/>
          </a:p>
        </p:txBody>
      </p:sp>
      <p:sp>
        <p:nvSpPr>
          <p:cNvPr id="5" name="Plassholder for dato 4"/>
          <p:cNvSpPr>
            <a:spLocks noGrp="1"/>
          </p:cNvSpPr>
          <p:nvPr>
            <p:ph type="dt" sz="half" idx="10"/>
          </p:nvPr>
        </p:nvSpPr>
        <p:spPr/>
        <p:txBody>
          <a:bodyPr/>
          <a:lstStyle/>
          <a:p>
            <a:fld id="{4606533A-C20D-5743-8623-71C0F8E8C41B}" type="datetime1">
              <a:rPr lang="nb-NO" smtClean="0">
                <a:solidFill>
                  <a:prstClr val="black">
                    <a:tint val="75000"/>
                  </a:prstClr>
                </a:solidFill>
              </a:rPr>
              <a:pPr/>
              <a:t>19.09.2014</a:t>
            </a:fld>
            <a:endParaRPr lang="nb-NO" dirty="0">
              <a:solidFill>
                <a:prstClr val="black">
                  <a:tint val="75000"/>
                </a:prstClr>
              </a:solidFill>
            </a:endParaRPr>
          </a:p>
        </p:txBody>
      </p:sp>
      <p:pic>
        <p:nvPicPr>
          <p:cNvPr id="7" name="Picture 2" descr="C:\Users\3304aga\AppData\Local\Microsoft\Windows\Temporary Internet Files\Content.Outlook\R171QMY8\bilde (6).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5050" y="1282990"/>
            <a:ext cx="5111750" cy="3833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62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457200"/>
            <a:fld id="{A3240655-7A1B-1140-9658-641020A7094A}" type="datetime1">
              <a:rPr lang="nb-NO" smtClean="0">
                <a:solidFill>
                  <a:prstClr val="black"/>
                </a:solidFill>
              </a:rPr>
              <a:pPr defTabSz="457200"/>
              <a:t>19.09.2014</a:t>
            </a:fld>
            <a:endParaRPr lang="nb-NO">
              <a:solidFill>
                <a:prstClr val="black"/>
              </a:solidFill>
            </a:endParaRPr>
          </a:p>
        </p:txBody>
      </p:sp>
      <p:pic>
        <p:nvPicPr>
          <p:cNvPr id="3074" name="Picture 2" descr="C:\Users\3304aga\AppData\Local\Microsoft\Windows\Temporary Internet Files\Content.Outlook\R171QMY8\bilde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kstSylinder 2"/>
          <p:cNvSpPr txBox="1"/>
          <p:nvPr/>
        </p:nvSpPr>
        <p:spPr>
          <a:xfrm>
            <a:off x="107504" y="116632"/>
            <a:ext cx="8928992" cy="461665"/>
          </a:xfrm>
          <a:prstGeom prst="rect">
            <a:avLst/>
          </a:prstGeom>
          <a:noFill/>
        </p:spPr>
        <p:txBody>
          <a:bodyPr wrap="square" rtlCol="0">
            <a:spAutoFit/>
          </a:bodyPr>
          <a:lstStyle/>
          <a:p>
            <a:r>
              <a:rPr lang="nb-NO" sz="2400" dirty="0" smtClean="0">
                <a:solidFill>
                  <a:schemeClr val="tx2"/>
                </a:solidFill>
              </a:rPr>
              <a:t>		Kommunenes samfunnsoppdrag</a:t>
            </a:r>
            <a:endParaRPr lang="nb-NO" sz="2400" dirty="0">
              <a:solidFill>
                <a:schemeClr val="tx2"/>
              </a:solidFill>
            </a:endParaRPr>
          </a:p>
        </p:txBody>
      </p:sp>
    </p:spTree>
    <p:extLst>
      <p:ext uri="{BB962C8B-B14F-4D97-AF65-F5344CB8AC3E}">
        <p14:creationId xmlns:p14="http://schemas.microsoft.com/office/powerpoint/2010/main" xmlns="" val="91421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a:xfrm>
            <a:off x="457200" y="3140968"/>
            <a:ext cx="8229600" cy="2075711"/>
          </a:xfrm>
        </p:spPr>
        <p:txBody>
          <a:bodyPr/>
          <a:lstStyle/>
          <a:p>
            <a:r>
              <a:rPr lang="nb-NO" dirty="0" smtClean="0"/>
              <a:t>Vurdert utfordringsbilde</a:t>
            </a:r>
          </a:p>
          <a:p>
            <a:r>
              <a:rPr lang="nb-NO" dirty="0" smtClean="0"/>
              <a:t>Frafall fra videregående skole -manglende skolemestring</a:t>
            </a:r>
          </a:p>
          <a:p>
            <a:r>
              <a:rPr lang="nb-NO" dirty="0" smtClean="0"/>
              <a:t>Bygd på aktuell forskning og analyser</a:t>
            </a:r>
          </a:p>
          <a:p>
            <a:r>
              <a:rPr lang="nb-NO" dirty="0" smtClean="0"/>
              <a:t>Satt i gang tiltak </a:t>
            </a:r>
            <a:r>
              <a:rPr lang="nb-NO" dirty="0" err="1" smtClean="0"/>
              <a:t>utifra</a:t>
            </a:r>
            <a:r>
              <a:rPr lang="nb-NO" dirty="0" smtClean="0"/>
              <a:t> målene</a:t>
            </a:r>
          </a:p>
          <a:p>
            <a:r>
              <a:rPr lang="nb-NO" dirty="0" smtClean="0"/>
              <a:t>Godt samarbeid gir regional merverdi</a:t>
            </a:r>
            <a:endParaRPr lang="nb-NO"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923" y="1700808"/>
            <a:ext cx="8207533"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057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ssholder for lysbildenumm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E56BC-C65A-49DC-993E-2E3BF66A78CC}" type="slidenum">
              <a:rPr lang="da-DK" altLang="nb-NO">
                <a:solidFill>
                  <a:srgbClr val="000000"/>
                </a:solidFill>
              </a:rPr>
              <a:pPr eaLnBrk="1" hangingPunct="1"/>
              <a:t>6</a:t>
            </a:fld>
            <a:endParaRPr lang="da-DK" altLang="nb-NO">
              <a:solidFill>
                <a:srgbClr val="000000"/>
              </a:solidFill>
            </a:endParaRPr>
          </a:p>
        </p:txBody>
      </p:sp>
      <p:sp>
        <p:nvSpPr>
          <p:cNvPr id="3075" name="Rectangle 2"/>
          <p:cNvSpPr>
            <a:spLocks noGrp="1" noChangeArrowheads="1"/>
          </p:cNvSpPr>
          <p:nvPr>
            <p:ph type="title"/>
          </p:nvPr>
        </p:nvSpPr>
        <p:spPr>
          <a:xfrm>
            <a:off x="539552" y="332656"/>
            <a:ext cx="8229600" cy="1143000"/>
          </a:xfrm>
        </p:spPr>
        <p:txBody>
          <a:bodyPr/>
          <a:lstStyle/>
          <a:p>
            <a:pPr eaLnBrk="1" hangingPunct="1"/>
            <a:r>
              <a:rPr lang="da-DK" altLang="nb-NO" smtClean="0"/>
              <a:t>Nordisk partnerskap</a:t>
            </a:r>
          </a:p>
        </p:txBody>
      </p:sp>
      <p:sp>
        <p:nvSpPr>
          <p:cNvPr id="3076" name="Rectangle 3"/>
          <p:cNvSpPr>
            <a:spLocks noGrp="1" noChangeArrowheads="1"/>
          </p:cNvSpPr>
          <p:nvPr>
            <p:ph type="body" sz="half" idx="1"/>
          </p:nvPr>
        </p:nvSpPr>
        <p:spPr>
          <a:xfrm>
            <a:off x="468313" y="1628775"/>
            <a:ext cx="6551959" cy="2232025"/>
          </a:xfrm>
        </p:spPr>
        <p:txBody>
          <a:bodyPr/>
          <a:lstStyle/>
          <a:p>
            <a:pPr eaLnBrk="1" hangingPunct="1">
              <a:buFontTx/>
              <a:buNone/>
            </a:pPr>
            <a:r>
              <a:rPr lang="da-DK" altLang="nb-NO" sz="2800" i="1" dirty="0" smtClean="0"/>
              <a:t>Sosial ulikhet i helse Norden </a:t>
            </a:r>
          </a:p>
          <a:p>
            <a:pPr eaLnBrk="1" hangingPunct="1">
              <a:buFontTx/>
              <a:buNone/>
            </a:pPr>
            <a:r>
              <a:rPr lang="da-DK" altLang="nb-NO" sz="2800" i="1" dirty="0" smtClean="0"/>
              <a:t>– fra kunnskap til implementering av innsatser</a:t>
            </a:r>
            <a:endParaRPr lang="da-DK" altLang="nb-NO" sz="2400" dirty="0" smtClean="0"/>
          </a:p>
          <a:p>
            <a:pPr eaLnBrk="1" hangingPunct="1">
              <a:buFontTx/>
              <a:buNone/>
            </a:pPr>
            <a:r>
              <a:rPr lang="da-DK" altLang="nb-NO" sz="2800" dirty="0" smtClean="0"/>
              <a:t>Partnerskap:</a:t>
            </a:r>
          </a:p>
          <a:p>
            <a:pPr eaLnBrk="1" hangingPunct="1">
              <a:buFontTx/>
              <a:buNone/>
            </a:pPr>
            <a:endParaRPr lang="da-DK" altLang="nb-NO" sz="2800" dirty="0" smtClean="0"/>
          </a:p>
          <a:p>
            <a:pPr eaLnBrk="1" hangingPunct="1">
              <a:buFontTx/>
              <a:buNone/>
            </a:pPr>
            <a:endParaRPr lang="da-DK" altLang="nb-NO" sz="2400" dirty="0" smtClean="0"/>
          </a:p>
          <a:p>
            <a:pPr eaLnBrk="1" hangingPunct="1">
              <a:buFontTx/>
              <a:buNone/>
            </a:pPr>
            <a:endParaRPr lang="da-DK" altLang="nb-NO" sz="2400" dirty="0" smtClean="0"/>
          </a:p>
          <a:p>
            <a:pPr eaLnBrk="1" hangingPunct="1">
              <a:buFontTx/>
              <a:buNone/>
            </a:pPr>
            <a:endParaRPr lang="da-DK" altLang="nb-NO" sz="2400" dirty="0" smtClean="0"/>
          </a:p>
        </p:txBody>
      </p:sp>
      <p:graphicFrame>
        <p:nvGraphicFramePr>
          <p:cNvPr id="19501" name="Group 45"/>
          <p:cNvGraphicFramePr>
            <a:graphicFrameLocks noGrp="1"/>
          </p:cNvGraphicFramePr>
          <p:nvPr>
            <p:ph sz="half" idx="2"/>
          </p:nvPr>
        </p:nvGraphicFramePr>
        <p:xfrm>
          <a:off x="395288" y="3644900"/>
          <a:ext cx="8496300" cy="2616200"/>
        </p:xfrm>
        <a:graphic>
          <a:graphicData uri="http://schemas.openxmlformats.org/drawingml/2006/table">
            <a:tbl>
              <a:tblPr/>
              <a:tblGrid>
                <a:gridCol w="1512887"/>
                <a:gridCol w="6983413"/>
              </a:tblGrid>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dirty="0" smtClean="0">
                          <a:ln>
                            <a:noFill/>
                          </a:ln>
                          <a:solidFill>
                            <a:schemeClr val="tx1"/>
                          </a:solidFill>
                          <a:effectLst/>
                          <a:latin typeface="Arial" charset="0"/>
                        </a:rPr>
                        <a:t>Norge:</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smtClean="0">
                          <a:ln>
                            <a:noFill/>
                          </a:ln>
                          <a:solidFill>
                            <a:schemeClr val="tx1"/>
                          </a:solidFill>
                          <a:effectLst/>
                          <a:latin typeface="Arial" charset="0"/>
                        </a:rPr>
                        <a:t>Helsedirektoratet, Kommunesektorens organisasjon</a:t>
                      </a:r>
                    </a:p>
                  </a:txBody>
                  <a:tcPr horzOverflow="overflow">
                    <a:lnL>
                      <a:noFill/>
                    </a:lnL>
                    <a:lnR cap="flat">
                      <a:noFill/>
                    </a:lnR>
                    <a:lnT cap="flat">
                      <a:noFill/>
                    </a:lnT>
                    <a:lnB>
                      <a:noFill/>
                    </a:lnB>
                    <a:lnTlToBr>
                      <a:noFill/>
                    </a:lnTlToBr>
                    <a:lnBlToTr>
                      <a:noFill/>
                    </a:lnBlToTr>
                    <a:noFill/>
                  </a:tcPr>
                </a:tc>
              </a:tr>
              <a:tr h="8858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dirty="0" smtClean="0">
                          <a:ln>
                            <a:noFill/>
                          </a:ln>
                          <a:solidFill>
                            <a:schemeClr val="tx1"/>
                          </a:solidFill>
                          <a:effectLst/>
                          <a:latin typeface="Arial" charset="0"/>
                        </a:rPr>
                        <a:t>Sverige: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dirty="0" smtClean="0">
                          <a:ln>
                            <a:noFill/>
                          </a:ln>
                          <a:solidFill>
                            <a:schemeClr val="tx1"/>
                          </a:solidFill>
                          <a:effectLst/>
                          <a:latin typeface="Arial" charset="0"/>
                        </a:rPr>
                        <a:t>Folkhälsomyndigheten, Sveriges Kommuner och Landsting</a:t>
                      </a:r>
                    </a:p>
                  </a:txBody>
                  <a:tcPr horzOverflow="overflow">
                    <a:lnL>
                      <a:noFill/>
                    </a:lnL>
                    <a:lnR cap="flat">
                      <a:noFill/>
                    </a:lnR>
                    <a:lnT>
                      <a:noFill/>
                    </a:lnT>
                    <a:lnB>
                      <a:noFill/>
                    </a:lnB>
                    <a:lnTlToBr>
                      <a:noFill/>
                    </a:lnTlToBr>
                    <a:lnBlToTr>
                      <a:noFill/>
                    </a:lnBlToTr>
                    <a:noFill/>
                  </a:tcPr>
                </a:tc>
              </a:tr>
              <a:tr h="8001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smtClean="0">
                          <a:ln>
                            <a:noFill/>
                          </a:ln>
                          <a:solidFill>
                            <a:schemeClr val="tx1"/>
                          </a:solidFill>
                          <a:effectLst/>
                          <a:latin typeface="Arial" charset="0"/>
                        </a:rPr>
                        <a:t>Danmark:</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altLang="nb-NO" sz="2400" b="0" i="0" u="none" strike="noStrike" cap="none" normalizeH="0" baseline="0" dirty="0" smtClean="0">
                          <a:ln>
                            <a:noFill/>
                          </a:ln>
                          <a:solidFill>
                            <a:schemeClr val="tx1"/>
                          </a:solidFill>
                          <a:effectLst/>
                          <a:latin typeface="Arial" charset="0"/>
                        </a:rPr>
                        <a:t>Sundhedsstyrelsen, Kommunernes Landsforening</a:t>
                      </a:r>
                    </a:p>
                  </a:txBody>
                  <a:tcPr horzOverflow="overflow">
                    <a:lnL>
                      <a:noFill/>
                    </a:lnL>
                    <a:lnR cap="flat">
                      <a:noFill/>
                    </a:lnR>
                    <a:lnT>
                      <a:noFill/>
                    </a:lnT>
                    <a:lnB cap="flat">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340768"/>
            <a:ext cx="2411760"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564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199" y="1190006"/>
            <a:ext cx="4390845" cy="4434041"/>
          </a:xfrm>
        </p:spPr>
        <p:txBody>
          <a:bodyPr>
            <a:normAutofit/>
          </a:bodyPr>
          <a:lstStyle/>
          <a:p>
            <a:r>
              <a:rPr lang="nb-NO" dirty="0" smtClean="0"/>
              <a:t>KS bidrar med:</a:t>
            </a:r>
          </a:p>
          <a:p>
            <a:pPr lvl="1"/>
            <a:r>
              <a:rPr lang="nb-NO" dirty="0" smtClean="0"/>
              <a:t>Læringsnettverk folkehelse</a:t>
            </a:r>
          </a:p>
          <a:p>
            <a:pPr lvl="1"/>
            <a:r>
              <a:rPr lang="nb-NO" dirty="0" smtClean="0"/>
              <a:t>Redusere sosial ulikhet</a:t>
            </a:r>
          </a:p>
          <a:p>
            <a:pPr marL="360363" lvl="1" indent="0">
              <a:buNone/>
            </a:pPr>
            <a:endParaRPr lang="nb-NO" dirty="0" smtClean="0"/>
          </a:p>
          <a:p>
            <a:r>
              <a:rPr lang="nb-NO" dirty="0" smtClean="0"/>
              <a:t>KS ønsker:</a:t>
            </a:r>
          </a:p>
          <a:p>
            <a:pPr lvl="1"/>
            <a:r>
              <a:rPr lang="nb-NO" dirty="0" smtClean="0"/>
              <a:t>Program mestring/ Lettere psykiske lidelser</a:t>
            </a:r>
          </a:p>
          <a:p>
            <a:endParaRPr lang="nb-NO" dirty="0"/>
          </a:p>
        </p:txBody>
      </p:sp>
      <p:sp>
        <p:nvSpPr>
          <p:cNvPr id="5" name="Plassholder for dato 4"/>
          <p:cNvSpPr>
            <a:spLocks noGrp="1"/>
          </p:cNvSpPr>
          <p:nvPr>
            <p:ph type="dt" sz="half" idx="10"/>
          </p:nvPr>
        </p:nvSpPr>
        <p:spPr/>
        <p:txBody>
          <a:bodyPr/>
          <a:lstStyle/>
          <a:p>
            <a:fld id="{83A8DDF2-AF9E-9043-8B2A-587A6854AB37}" type="datetime1">
              <a:rPr lang="nb-NO" smtClean="0">
                <a:solidFill>
                  <a:prstClr val="black"/>
                </a:solidFill>
              </a:rPr>
              <a:pPr/>
              <a:t>19.09.2014</a:t>
            </a:fld>
            <a:endParaRPr lang="nb-NO">
              <a:solidFill>
                <a:prstClr val="black"/>
              </a:solidFill>
            </a:endParaRP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8045" y="1190006"/>
            <a:ext cx="4073216" cy="3950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3854947"/>
      </p:ext>
    </p:extLst>
  </p:cSld>
  <p:clrMapOvr>
    <a:masterClrMapping/>
  </p:clrMapOvr>
</p:sld>
</file>

<file path=ppt/theme/theme1.xml><?xml version="1.0" encoding="utf-8"?>
<a:theme xmlns:a="http://schemas.openxmlformats.org/drawingml/2006/main" name="1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612</Words>
  <Application>Microsoft Office PowerPoint</Application>
  <PresentationFormat>Skjermfremvisning (4:3)</PresentationFormat>
  <Paragraphs>78</Paragraphs>
  <Slides>7</Slides>
  <Notes>7</Notes>
  <HiddenSlides>0</HiddenSlides>
  <MMClips>0</MMClips>
  <ScaleCrop>false</ScaleCrop>
  <HeadingPairs>
    <vt:vector size="4" baseType="variant">
      <vt:variant>
        <vt:lpstr>Tema</vt:lpstr>
      </vt:variant>
      <vt:variant>
        <vt:i4>2</vt:i4>
      </vt:variant>
      <vt:variant>
        <vt:lpstr>Lysbildetitler</vt:lpstr>
      </vt:variant>
      <vt:variant>
        <vt:i4>7</vt:i4>
      </vt:variant>
    </vt:vector>
  </HeadingPairs>
  <TitlesOfParts>
    <vt:vector size="9" baseType="lpstr">
      <vt:lpstr>1_KS_slidemaster</vt:lpstr>
      <vt:lpstr>2_KS_slidemaster</vt:lpstr>
      <vt:lpstr>Innspillskonferanse folkehelsemeldingen</vt:lpstr>
      <vt:lpstr>Kommunal motivasjon</vt:lpstr>
      <vt:lpstr>Kommunenes fortrinn: nær dagliglivet gjennom universelle arenaer</vt:lpstr>
      <vt:lpstr>Lysbilde 4</vt:lpstr>
      <vt:lpstr>Lysbilde 5</vt:lpstr>
      <vt:lpstr>Nordisk partnerskap</vt:lpstr>
      <vt:lpstr>Lysbilde 7</vt:lpstr>
    </vt:vector>
  </TitlesOfParts>
  <Company>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Nordisk partnerskap</dc:title>
  <dc:creator>Anne Gamme</dc:creator>
  <cp:lastModifiedBy>Alexandra Reksten Tufteland</cp:lastModifiedBy>
  <cp:revision>29</cp:revision>
  <dcterms:created xsi:type="dcterms:W3CDTF">2014-08-21T13:04:36Z</dcterms:created>
  <dcterms:modified xsi:type="dcterms:W3CDTF">2014-09-19T13:41:27Z</dcterms:modified>
</cp:coreProperties>
</file>